
<file path=[Content_Types].xml><?xml version="1.0" encoding="utf-8"?>
<Types xmlns="http://schemas.openxmlformats.org/package/2006/content-types">
  <Default Extension="tmp" ContentType="image/png"/>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notesMasterIdLst>
    <p:notesMasterId r:id="rId41"/>
  </p:notesMasterIdLst>
  <p:sldIdLst>
    <p:sldId id="256" r:id="rId2"/>
    <p:sldId id="1479" r:id="rId3"/>
    <p:sldId id="269" r:id="rId4"/>
    <p:sldId id="270" r:id="rId5"/>
    <p:sldId id="289" r:id="rId6"/>
    <p:sldId id="271" r:id="rId7"/>
    <p:sldId id="259" r:id="rId8"/>
    <p:sldId id="281" r:id="rId9"/>
    <p:sldId id="282" r:id="rId10"/>
    <p:sldId id="283" r:id="rId11"/>
    <p:sldId id="273" r:id="rId12"/>
    <p:sldId id="272" r:id="rId13"/>
    <p:sldId id="290" r:id="rId14"/>
    <p:sldId id="257" r:id="rId15"/>
    <p:sldId id="1489" r:id="rId16"/>
    <p:sldId id="260" r:id="rId17"/>
    <p:sldId id="1460" r:id="rId18"/>
    <p:sldId id="1464" r:id="rId19"/>
    <p:sldId id="1462" r:id="rId20"/>
    <p:sldId id="1469" r:id="rId21"/>
    <p:sldId id="1472" r:id="rId22"/>
    <p:sldId id="274" r:id="rId23"/>
    <p:sldId id="1473" r:id="rId24"/>
    <p:sldId id="1474" r:id="rId25"/>
    <p:sldId id="1475" r:id="rId26"/>
    <p:sldId id="1476" r:id="rId27"/>
    <p:sldId id="275" r:id="rId28"/>
    <p:sldId id="276" r:id="rId29"/>
    <p:sldId id="277" r:id="rId30"/>
    <p:sldId id="278" r:id="rId31"/>
    <p:sldId id="279" r:id="rId32"/>
    <p:sldId id="280" r:id="rId33"/>
    <p:sldId id="1465" r:id="rId34"/>
    <p:sldId id="1466" r:id="rId35"/>
    <p:sldId id="1467" r:id="rId36"/>
    <p:sldId id="1468" r:id="rId37"/>
    <p:sldId id="1477" r:id="rId38"/>
    <p:sldId id="1478" r:id="rId39"/>
    <p:sldId id="318"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99"/>
    <a:srgbClr val="66CC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3" d="100"/>
          <a:sy n="73" d="100"/>
        </p:scale>
        <p:origin x="-61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76B2B3-ECED-4735-AEBE-F54AF3EB5A1D}" type="datetimeFigureOut">
              <a:rPr kumimoji="1" lang="ja-JP" altLang="en-US" smtClean="0"/>
              <a:t>2018/10/3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5D59B0-8AD1-4DA7-9F51-B6FFC3C6C1BC}" type="slidenum">
              <a:rPr kumimoji="1" lang="ja-JP" altLang="en-US" smtClean="0"/>
              <a:t>‹#›</a:t>
            </a:fld>
            <a:endParaRPr kumimoji="1" lang="ja-JP" altLang="en-US"/>
          </a:p>
        </p:txBody>
      </p:sp>
    </p:spTree>
    <p:extLst>
      <p:ext uri="{BB962C8B-B14F-4D97-AF65-F5344CB8AC3E}">
        <p14:creationId xmlns:p14="http://schemas.microsoft.com/office/powerpoint/2010/main" val="15136550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技術班のものにリプレース</a:t>
            </a:r>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4178923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36CD0FF-9FD6-496B-B6F2-4154A6810055}" type="datetime1">
              <a:rPr kumimoji="1" lang="ja-JP" altLang="en-US" smtClean="0"/>
              <a:t>2018/10/3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C1A4FB-EB9B-4A10-82A1-53807D3398ED}" type="slidenum">
              <a:rPr kumimoji="1" lang="ja-JP" altLang="en-US" smtClean="0"/>
              <a:t>‹#›</a:t>
            </a:fld>
            <a:endParaRPr kumimoji="1" lang="ja-JP" altLang="en-US"/>
          </a:p>
        </p:txBody>
      </p:sp>
    </p:spTree>
    <p:extLst>
      <p:ext uri="{BB962C8B-B14F-4D97-AF65-F5344CB8AC3E}">
        <p14:creationId xmlns:p14="http://schemas.microsoft.com/office/powerpoint/2010/main" val="3526659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F0AD5F8-4F36-4CBC-8FCD-9DE74D94FE19}" type="datetime1">
              <a:rPr kumimoji="1" lang="ja-JP" altLang="en-US" smtClean="0"/>
              <a:t>2018/10/3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C1A4FB-EB9B-4A10-82A1-53807D3398ED}" type="slidenum">
              <a:rPr kumimoji="1" lang="ja-JP" altLang="en-US" smtClean="0"/>
              <a:t>‹#›</a:t>
            </a:fld>
            <a:endParaRPr kumimoji="1" lang="ja-JP" altLang="en-US"/>
          </a:p>
        </p:txBody>
      </p:sp>
    </p:spTree>
    <p:extLst>
      <p:ext uri="{BB962C8B-B14F-4D97-AF65-F5344CB8AC3E}">
        <p14:creationId xmlns:p14="http://schemas.microsoft.com/office/powerpoint/2010/main" val="230242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DB6E1D-7180-46A4-BEFB-3969972A9385}" type="datetime1">
              <a:rPr kumimoji="1" lang="ja-JP" altLang="en-US" smtClean="0"/>
              <a:t>2018/10/3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C1A4FB-EB9B-4A10-82A1-53807D3398ED}" type="slidenum">
              <a:rPr kumimoji="1" lang="ja-JP" altLang="en-US" smtClean="0"/>
              <a:t>‹#›</a:t>
            </a:fld>
            <a:endParaRPr kumimoji="1" lang="ja-JP" altLang="en-US"/>
          </a:p>
        </p:txBody>
      </p:sp>
    </p:spTree>
    <p:extLst>
      <p:ext uri="{BB962C8B-B14F-4D97-AF65-F5344CB8AC3E}">
        <p14:creationId xmlns:p14="http://schemas.microsoft.com/office/powerpoint/2010/main" val="177183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71DF888B-5796-4EA8-B440-AA60CAEA30E4}" type="datetime1">
              <a:rPr kumimoji="1" lang="ja-JP" altLang="en-US" smtClean="0"/>
              <a:t>2018/10/3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a:t>
            </a:fld>
            <a:endParaRPr kumimoji="1" lang="ja-JP" altLang="en-US" dirty="0"/>
          </a:p>
        </p:txBody>
      </p:sp>
      <p:sp>
        <p:nvSpPr>
          <p:cNvPr id="6" name="タイトル 1"/>
          <p:cNvSpPr>
            <a:spLocks noGrp="1"/>
          </p:cNvSpPr>
          <p:nvPr>
            <p:ph type="title"/>
          </p:nvPr>
        </p:nvSpPr>
        <p:spPr>
          <a:xfrm>
            <a:off x="246736" y="207107"/>
            <a:ext cx="11699081" cy="424732"/>
          </a:xfrm>
        </p:spPr>
        <p:txBody>
          <a:bodyPr wrap="square">
            <a:spAutoFit/>
          </a:bodyPr>
          <a:lstStyle>
            <a:lvl1pPr algn="l">
              <a:defRPr lang="ja-JP" altLang="en-US" sz="2400"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247131" y="6309325"/>
            <a:ext cx="11565196" cy="145424"/>
          </a:xfrm>
          <a:noFill/>
        </p:spPr>
        <p:txBody>
          <a:bodyPr wrap="squar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（資料）●●</a:t>
            </a:r>
          </a:p>
        </p:txBody>
      </p:sp>
      <p:sp>
        <p:nvSpPr>
          <p:cNvPr id="9" name="テキスト プレースホルダー 9"/>
          <p:cNvSpPr>
            <a:spLocks noGrp="1"/>
          </p:cNvSpPr>
          <p:nvPr>
            <p:ph type="body" sz="quarter" idx="14" hasCustomPrompt="1"/>
          </p:nvPr>
        </p:nvSpPr>
        <p:spPr>
          <a:xfrm>
            <a:off x="247134" y="3104969"/>
            <a:ext cx="1853071" cy="276999"/>
          </a:xfrm>
          <a:noFill/>
        </p:spPr>
        <p:txBody>
          <a:bodyPr wrap="none" lIns="0" tIns="0" rIns="0" bIns="0">
            <a:spAutoFit/>
          </a:bodyPr>
          <a:lstStyle>
            <a:lvl1pPr marL="0" indent="0">
              <a:spcBef>
                <a:spcPts val="0"/>
              </a:spcBef>
              <a:spcAft>
                <a:spcPts val="0"/>
              </a:spcAft>
              <a:buNone/>
              <a:defRPr sz="20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0" name="テキスト プレースホルダー 9"/>
          <p:cNvSpPr>
            <a:spLocks noGrp="1"/>
          </p:cNvSpPr>
          <p:nvPr>
            <p:ph type="body" sz="quarter" idx="15" hasCustomPrompt="1"/>
          </p:nvPr>
        </p:nvSpPr>
        <p:spPr>
          <a:xfrm>
            <a:off x="246737" y="3769295"/>
            <a:ext cx="1298432" cy="193899"/>
          </a:xfr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 name="テキスト プレースホルダー 9"/>
          <p:cNvSpPr>
            <a:spLocks noGrp="1"/>
          </p:cNvSpPr>
          <p:nvPr>
            <p:ph type="body" sz="quarter" idx="16" hasCustomPrompt="1"/>
          </p:nvPr>
        </p:nvSpPr>
        <p:spPr>
          <a:xfrm>
            <a:off x="246735" y="4365109"/>
            <a:ext cx="1102866" cy="145424"/>
          </a:xfr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2" name="テキスト プレースホルダー 11"/>
          <p:cNvSpPr>
            <a:spLocks noGrp="1"/>
          </p:cNvSpPr>
          <p:nvPr>
            <p:ph type="body" sz="quarter" idx="17"/>
          </p:nvPr>
        </p:nvSpPr>
        <p:spPr>
          <a:xfrm>
            <a:off x="246187" y="764704"/>
            <a:ext cx="11699631" cy="495108"/>
          </a:xfrm>
          <a:solidFill>
            <a:srgbClr val="99D6EC"/>
          </a:solidFill>
          <a:ln>
            <a:noFill/>
          </a:ln>
        </p:spPr>
        <p:txBody>
          <a:bodyPr vert="horz" wrap="square" lIns="216000" tIns="108000" rIns="216000" bIns="108000" rtlCol="0" anchor="t" anchorCtr="0">
            <a:spAutoFit/>
          </a:bodyPr>
          <a:lstStyle>
            <a:lvl1pPr>
              <a:defRPr lang="ja-JP" altLang="en-US" sz="2000" dirty="0">
                <a:latin typeface="Meiryo UI" panose="020B0604030504040204" pitchFamily="50" charset="-128"/>
                <a:ea typeface="Meiryo UI" panose="020B0604030504040204" pitchFamily="50" charset="-128"/>
                <a:cs typeface="Meiryo UI" panose="020B0604030504040204" pitchFamily="50" charset="-128"/>
              </a:defRPr>
            </a:lvl1pPr>
          </a:lstStyle>
          <a:p>
            <a:pPr marL="257175" lvl="0" indent="-257175">
              <a:spcBef>
                <a:spcPts val="600"/>
              </a:spcBef>
              <a:spcAft>
                <a:spcPts val="600"/>
              </a:spcAft>
              <a:buClr>
                <a:srgbClr val="002060"/>
              </a:buClr>
              <a:buFont typeface="Wingdings" panose="05000000000000000000" pitchFamily="2" charset="2"/>
              <a:buChar char="l"/>
            </a:pPr>
            <a:r>
              <a:rPr kumimoji="1" lang="ja-JP" altLang="en-US"/>
              <a:t>マスター テキストの書式設定</a:t>
            </a:r>
          </a:p>
        </p:txBody>
      </p:sp>
    </p:spTree>
    <p:extLst>
      <p:ext uri="{BB962C8B-B14F-4D97-AF65-F5344CB8AC3E}">
        <p14:creationId xmlns:p14="http://schemas.microsoft.com/office/powerpoint/2010/main" val="1980814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F872C32-5EB7-4FA3-B903-BB1DE6EB5FDD}" type="datetime1">
              <a:rPr kumimoji="1" lang="ja-JP" altLang="en-US" smtClean="0"/>
              <a:t>2018/10/3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C1A4FB-EB9B-4A10-82A1-53807D3398ED}" type="slidenum">
              <a:rPr kumimoji="1" lang="ja-JP" altLang="en-US" smtClean="0"/>
              <a:t>‹#›</a:t>
            </a:fld>
            <a:endParaRPr kumimoji="1" lang="ja-JP" altLang="en-US"/>
          </a:p>
        </p:txBody>
      </p:sp>
    </p:spTree>
    <p:extLst>
      <p:ext uri="{BB962C8B-B14F-4D97-AF65-F5344CB8AC3E}">
        <p14:creationId xmlns:p14="http://schemas.microsoft.com/office/powerpoint/2010/main" val="671269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130CCEB-BB47-4A85-8602-A269E39EEFF5}" type="datetime1">
              <a:rPr kumimoji="1" lang="ja-JP" altLang="en-US" smtClean="0"/>
              <a:t>2018/10/3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C1A4FB-EB9B-4A10-82A1-53807D3398ED}" type="slidenum">
              <a:rPr kumimoji="1" lang="ja-JP" altLang="en-US" smtClean="0"/>
              <a:t>‹#›</a:t>
            </a:fld>
            <a:endParaRPr kumimoji="1" lang="ja-JP" altLang="en-US"/>
          </a:p>
        </p:txBody>
      </p:sp>
    </p:spTree>
    <p:extLst>
      <p:ext uri="{BB962C8B-B14F-4D97-AF65-F5344CB8AC3E}">
        <p14:creationId xmlns:p14="http://schemas.microsoft.com/office/powerpoint/2010/main" val="3757773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BCEB78F-5913-4EF1-8A89-3042CEAEB9EB}" type="datetime1">
              <a:rPr kumimoji="1" lang="ja-JP" altLang="en-US" smtClean="0"/>
              <a:t>2018/10/3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C1A4FB-EB9B-4A10-82A1-53807D3398ED}" type="slidenum">
              <a:rPr kumimoji="1" lang="ja-JP" altLang="en-US" smtClean="0"/>
              <a:t>‹#›</a:t>
            </a:fld>
            <a:endParaRPr kumimoji="1" lang="ja-JP" altLang="en-US"/>
          </a:p>
        </p:txBody>
      </p:sp>
    </p:spTree>
    <p:extLst>
      <p:ext uri="{BB962C8B-B14F-4D97-AF65-F5344CB8AC3E}">
        <p14:creationId xmlns:p14="http://schemas.microsoft.com/office/powerpoint/2010/main" val="3583000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1D700C6-4841-44C3-9FCD-E7455C8D4CF2}" type="datetime1">
              <a:rPr kumimoji="1" lang="ja-JP" altLang="en-US" smtClean="0"/>
              <a:t>2018/10/3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9C1A4FB-EB9B-4A10-82A1-53807D3398ED}" type="slidenum">
              <a:rPr kumimoji="1" lang="ja-JP" altLang="en-US" smtClean="0"/>
              <a:t>‹#›</a:t>
            </a:fld>
            <a:endParaRPr kumimoji="1" lang="ja-JP" altLang="en-US"/>
          </a:p>
        </p:txBody>
      </p:sp>
    </p:spTree>
    <p:extLst>
      <p:ext uri="{BB962C8B-B14F-4D97-AF65-F5344CB8AC3E}">
        <p14:creationId xmlns:p14="http://schemas.microsoft.com/office/powerpoint/2010/main" val="2991138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AE71DF9-E6BB-4051-B738-0117F817A2D0}" type="datetime1">
              <a:rPr kumimoji="1" lang="ja-JP" altLang="en-US" smtClean="0"/>
              <a:t>2018/10/3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9C1A4FB-EB9B-4A10-82A1-53807D3398ED}" type="slidenum">
              <a:rPr kumimoji="1" lang="ja-JP" altLang="en-US" smtClean="0"/>
              <a:t>‹#›</a:t>
            </a:fld>
            <a:endParaRPr kumimoji="1" lang="ja-JP" altLang="en-US"/>
          </a:p>
        </p:txBody>
      </p:sp>
    </p:spTree>
    <p:extLst>
      <p:ext uri="{BB962C8B-B14F-4D97-AF65-F5344CB8AC3E}">
        <p14:creationId xmlns:p14="http://schemas.microsoft.com/office/powerpoint/2010/main" val="2976013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5D93F-4597-4E40-BB56-32E5F13C4AF7}" type="datetime1">
              <a:rPr kumimoji="1" lang="ja-JP" altLang="en-US" smtClean="0"/>
              <a:t>2018/10/3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9C1A4FB-EB9B-4A10-82A1-53807D3398ED}" type="slidenum">
              <a:rPr kumimoji="1" lang="ja-JP" altLang="en-US" smtClean="0"/>
              <a:t>‹#›</a:t>
            </a:fld>
            <a:endParaRPr kumimoji="1" lang="ja-JP" altLang="en-US"/>
          </a:p>
        </p:txBody>
      </p:sp>
    </p:spTree>
    <p:extLst>
      <p:ext uri="{BB962C8B-B14F-4D97-AF65-F5344CB8AC3E}">
        <p14:creationId xmlns:p14="http://schemas.microsoft.com/office/powerpoint/2010/main" val="287647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6898F85-E084-4BC7-9710-937A5A017549}" type="datetime1">
              <a:rPr kumimoji="1" lang="ja-JP" altLang="en-US" smtClean="0"/>
              <a:t>2018/10/3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C1A4FB-EB9B-4A10-82A1-53807D3398ED}" type="slidenum">
              <a:rPr kumimoji="1" lang="ja-JP" altLang="en-US" smtClean="0"/>
              <a:t>‹#›</a:t>
            </a:fld>
            <a:endParaRPr kumimoji="1" lang="ja-JP" altLang="en-US"/>
          </a:p>
        </p:txBody>
      </p:sp>
    </p:spTree>
    <p:extLst>
      <p:ext uri="{BB962C8B-B14F-4D97-AF65-F5344CB8AC3E}">
        <p14:creationId xmlns:p14="http://schemas.microsoft.com/office/powerpoint/2010/main" val="4189527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7680172-3084-4ADC-809C-D857B3F8F02A}" type="datetime1">
              <a:rPr kumimoji="1" lang="ja-JP" altLang="en-US" smtClean="0"/>
              <a:t>2018/10/3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C1A4FB-EB9B-4A10-82A1-53807D3398ED}" type="slidenum">
              <a:rPr kumimoji="1" lang="ja-JP" altLang="en-US" smtClean="0"/>
              <a:t>‹#›</a:t>
            </a:fld>
            <a:endParaRPr kumimoji="1" lang="ja-JP" altLang="en-US"/>
          </a:p>
        </p:txBody>
      </p:sp>
    </p:spTree>
    <p:extLst>
      <p:ext uri="{BB962C8B-B14F-4D97-AF65-F5344CB8AC3E}">
        <p14:creationId xmlns:p14="http://schemas.microsoft.com/office/powerpoint/2010/main" val="3191712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2BC93-37CF-4E66-A7BA-D671F9DC43CF}" type="datetime1">
              <a:rPr kumimoji="1" lang="ja-JP" altLang="en-US" smtClean="0"/>
              <a:t>2018/10/3</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1A4FB-EB9B-4A10-82A1-53807D3398ED}" type="slidenum">
              <a:rPr kumimoji="1" lang="ja-JP" altLang="en-US" smtClean="0"/>
              <a:t>‹#›</a:t>
            </a:fld>
            <a:endParaRPr kumimoji="1" lang="ja-JP" altLang="en-US"/>
          </a:p>
        </p:txBody>
      </p:sp>
    </p:spTree>
    <p:extLst>
      <p:ext uri="{BB962C8B-B14F-4D97-AF65-F5344CB8AC3E}">
        <p14:creationId xmlns:p14="http://schemas.microsoft.com/office/powerpoint/2010/main" val="280999497"/>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 xmlns:a16="http://schemas.microsoft.com/office/drawing/2014/main" id="{E5E07273-C470-4B5A-BE06-AA8CE4F46669}"/>
              </a:ext>
            </a:extLst>
          </p:cNvPr>
          <p:cNvSpPr/>
          <p:nvPr/>
        </p:nvSpPr>
        <p:spPr>
          <a:xfrm>
            <a:off x="1848683" y="2845750"/>
            <a:ext cx="8494633" cy="461665"/>
          </a:xfrm>
          <a:prstGeom prst="rect">
            <a:avLst/>
          </a:prstGeom>
        </p:spPr>
        <p:txBody>
          <a:bodyPr wrap="none">
            <a:spAutoFit/>
          </a:bodyPr>
          <a:lstStyle/>
          <a:p>
            <a:r>
              <a:rPr lang="ja-JP" altLang="en-US" sz="2400" b="1" dirty="0">
                <a:latin typeface="ＤＦＰ新細丸ゴシック体" panose="020F0200000000000000" pitchFamily="50" charset="-128"/>
                <a:ea typeface="ＤＦＰ新細丸ゴシック体" panose="020F0200000000000000" pitchFamily="50" charset="-128"/>
              </a:rPr>
              <a:t>繊維産業における外国人技能実習の適正な取り組みについて</a:t>
            </a:r>
          </a:p>
        </p:txBody>
      </p:sp>
    </p:spTree>
    <p:extLst>
      <p:ext uri="{BB962C8B-B14F-4D97-AF65-F5344CB8AC3E}">
        <p14:creationId xmlns:p14="http://schemas.microsoft.com/office/powerpoint/2010/main" val="3283199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 xmlns:a16="http://schemas.microsoft.com/office/drawing/2014/main" id="{FB268F6D-DFB2-48DD-AD80-EE9A641326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8273" y="1571911"/>
            <a:ext cx="8015454" cy="4241122"/>
          </a:xfrm>
          <a:prstGeom prst="rect">
            <a:avLst/>
          </a:prstGeom>
          <a:ln w="12700">
            <a:solidFill>
              <a:srgbClr val="000099"/>
            </a:solidFill>
          </a:ln>
        </p:spPr>
      </p:pic>
      <p:sp>
        <p:nvSpPr>
          <p:cNvPr id="3" name="正方形/長方形 2">
            <a:extLst>
              <a:ext uri="{FF2B5EF4-FFF2-40B4-BE49-F238E27FC236}">
                <a16:creationId xmlns="" xmlns:a16="http://schemas.microsoft.com/office/drawing/2014/main" id="{B453F57B-CCD6-4801-9A4C-6F013586F8C0}"/>
              </a:ext>
            </a:extLst>
          </p:cNvPr>
          <p:cNvSpPr/>
          <p:nvPr/>
        </p:nvSpPr>
        <p:spPr>
          <a:xfrm>
            <a:off x="789515" y="402022"/>
            <a:ext cx="2831122" cy="369332"/>
          </a:xfrm>
          <a:prstGeom prst="rect">
            <a:avLst/>
          </a:prstGeom>
        </p:spPr>
        <p:txBody>
          <a:bodyPr wrap="square">
            <a:spAutoFit/>
          </a:bodyPr>
          <a:lstStyle/>
          <a:p>
            <a:r>
              <a:rPr lang="ja-JP" altLang="en-US" b="1"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３．法令違反等の</a:t>
            </a:r>
            <a:r>
              <a:rPr lang="ja-JP" altLang="ja-JP" b="1"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状況</a:t>
            </a:r>
            <a:endParaRPr lang="ja-JP" altLang="ja-JP" b="1" kern="100" dirty="0">
              <a:effectLst/>
              <a:latin typeface="ＤＦＰ新細丸ゴシック体" panose="020F0200000000000000" pitchFamily="50" charset="-128"/>
              <a:ea typeface="ＤＦＰ新細丸ゴシック体" panose="020F0200000000000000" pitchFamily="50" charset="-128"/>
              <a:cs typeface="Times New Roman" panose="02020603050405020304" pitchFamily="18" charset="0"/>
            </a:endParaRPr>
          </a:p>
        </p:txBody>
      </p:sp>
      <p:sp>
        <p:nvSpPr>
          <p:cNvPr id="4" name="テキスト ボックス 3">
            <a:extLst>
              <a:ext uri="{FF2B5EF4-FFF2-40B4-BE49-F238E27FC236}">
                <a16:creationId xmlns="" xmlns:a16="http://schemas.microsoft.com/office/drawing/2014/main" id="{F12A38CE-51D4-4EEE-B59D-93A8F0C5EED9}"/>
              </a:ext>
            </a:extLst>
          </p:cNvPr>
          <p:cNvSpPr txBox="1"/>
          <p:nvPr/>
        </p:nvSpPr>
        <p:spPr>
          <a:xfrm>
            <a:off x="1007389" y="805913"/>
            <a:ext cx="8369085" cy="338554"/>
          </a:xfrm>
          <a:prstGeom prst="rect">
            <a:avLst/>
          </a:prstGeom>
          <a:noFill/>
        </p:spPr>
        <p:txBody>
          <a:bodyPr wrap="square" rtlCol="0">
            <a:spAutoFit/>
          </a:bodyPr>
          <a:lstStyle/>
          <a:p>
            <a:r>
              <a:rPr kumimoji="1" lang="en-US" altLang="ja-JP" sz="1600" b="1" dirty="0">
                <a:latin typeface="ＤＦＰ新細丸ゴシック体" panose="020F0200000000000000" pitchFamily="50" charset="-128"/>
                <a:ea typeface="ＤＦＰ新細丸ゴシック体" panose="020F0200000000000000" pitchFamily="50" charset="-128"/>
              </a:rPr>
              <a:t>(4)</a:t>
            </a:r>
            <a:r>
              <a:rPr kumimoji="1" lang="ja-JP" altLang="en-US" sz="1600" b="1" dirty="0">
                <a:latin typeface="ＤＦＰ新細丸ゴシック体" panose="020F0200000000000000" pitchFamily="50" charset="-128"/>
                <a:ea typeface="ＤＦＰ新細丸ゴシック体" panose="020F0200000000000000" pitchFamily="50" charset="-128"/>
              </a:rPr>
              <a:t>　申告状況　技能実習生の主な申告内容</a:t>
            </a:r>
          </a:p>
        </p:txBody>
      </p:sp>
      <p:sp>
        <p:nvSpPr>
          <p:cNvPr id="5" name="テキスト ボックス 4">
            <a:extLst>
              <a:ext uri="{FF2B5EF4-FFF2-40B4-BE49-F238E27FC236}">
                <a16:creationId xmlns="" xmlns:a16="http://schemas.microsoft.com/office/drawing/2014/main" id="{5AC045F7-4C12-4D12-9173-152A978E13AE}"/>
              </a:ext>
            </a:extLst>
          </p:cNvPr>
          <p:cNvSpPr txBox="1"/>
          <p:nvPr/>
        </p:nvSpPr>
        <p:spPr>
          <a:xfrm>
            <a:off x="7924798" y="5925129"/>
            <a:ext cx="3131127" cy="253916"/>
          </a:xfrm>
          <a:prstGeom prst="rect">
            <a:avLst/>
          </a:prstGeom>
          <a:noFill/>
        </p:spPr>
        <p:txBody>
          <a:bodyPr wrap="square" rtlCol="0">
            <a:spAutoFit/>
          </a:bodyPr>
          <a:lstStyle/>
          <a:p>
            <a:pPr algn="ctr"/>
            <a:r>
              <a:rPr kumimoji="1" lang="ja-JP" altLang="en-US" sz="1050" dirty="0">
                <a:latin typeface="ＤＦＰ新細丸ゴシック体" panose="020F0200000000000000" pitchFamily="50" charset="-128"/>
                <a:ea typeface="ＤＦＰ新細丸ゴシック体" panose="020F0200000000000000" pitchFamily="50" charset="-128"/>
              </a:rPr>
              <a:t>出典：厚生労働省</a:t>
            </a:r>
          </a:p>
        </p:txBody>
      </p:sp>
      <p:sp>
        <p:nvSpPr>
          <p:cNvPr id="8" name="テキスト ボックス 7">
            <a:extLst>
              <a:ext uri="{FF2B5EF4-FFF2-40B4-BE49-F238E27FC236}">
                <a16:creationId xmlns="" xmlns:a16="http://schemas.microsoft.com/office/drawing/2014/main" id="{6ED53D7A-ED55-4E7B-AED7-1B8D7C731D73}"/>
              </a:ext>
            </a:extLst>
          </p:cNvPr>
          <p:cNvSpPr txBox="1"/>
          <p:nvPr/>
        </p:nvSpPr>
        <p:spPr>
          <a:xfrm>
            <a:off x="11768445" y="6472044"/>
            <a:ext cx="320633"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9</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3976306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 xmlns:a16="http://schemas.microsoft.com/office/drawing/2014/main" id="{23500A7E-6E1D-44DB-9E21-1ACBCF335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0718" y="1562904"/>
            <a:ext cx="7530564" cy="3515216"/>
          </a:xfrm>
          <a:prstGeom prst="rect">
            <a:avLst/>
          </a:prstGeom>
          <a:ln w="12700">
            <a:solidFill>
              <a:srgbClr val="000099"/>
            </a:solidFill>
          </a:ln>
        </p:spPr>
      </p:pic>
      <p:sp>
        <p:nvSpPr>
          <p:cNvPr id="4" name="正方形/長方形 3">
            <a:extLst>
              <a:ext uri="{FF2B5EF4-FFF2-40B4-BE49-F238E27FC236}">
                <a16:creationId xmlns="" xmlns:a16="http://schemas.microsoft.com/office/drawing/2014/main" id="{1CC9C42B-8C4B-4311-86A0-B57FE19CC241}"/>
              </a:ext>
            </a:extLst>
          </p:cNvPr>
          <p:cNvSpPr/>
          <p:nvPr/>
        </p:nvSpPr>
        <p:spPr>
          <a:xfrm>
            <a:off x="789515" y="402022"/>
            <a:ext cx="2831122" cy="369332"/>
          </a:xfrm>
          <a:prstGeom prst="rect">
            <a:avLst/>
          </a:prstGeom>
        </p:spPr>
        <p:txBody>
          <a:bodyPr wrap="square">
            <a:spAutoFit/>
          </a:bodyPr>
          <a:lstStyle/>
          <a:p>
            <a:r>
              <a:rPr lang="ja-JP" altLang="en-US" b="1"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３．法令違反等の</a:t>
            </a:r>
            <a:r>
              <a:rPr lang="ja-JP" altLang="ja-JP" b="1"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状況</a:t>
            </a:r>
            <a:endParaRPr lang="ja-JP" altLang="ja-JP" b="1" kern="100" dirty="0">
              <a:effectLst/>
              <a:latin typeface="ＤＦＰ新細丸ゴシック体" panose="020F0200000000000000" pitchFamily="50" charset="-128"/>
              <a:ea typeface="ＤＦＰ新細丸ゴシック体" panose="020F0200000000000000" pitchFamily="50" charset="-128"/>
              <a:cs typeface="Times New Roman" panose="02020603050405020304" pitchFamily="18" charset="0"/>
            </a:endParaRPr>
          </a:p>
        </p:txBody>
      </p:sp>
      <p:sp>
        <p:nvSpPr>
          <p:cNvPr id="5" name="テキスト ボックス 4">
            <a:extLst>
              <a:ext uri="{FF2B5EF4-FFF2-40B4-BE49-F238E27FC236}">
                <a16:creationId xmlns="" xmlns:a16="http://schemas.microsoft.com/office/drawing/2014/main" id="{11F17C75-CDB6-4B8A-A75D-8B09FB048464}"/>
              </a:ext>
            </a:extLst>
          </p:cNvPr>
          <p:cNvSpPr txBox="1"/>
          <p:nvPr/>
        </p:nvSpPr>
        <p:spPr>
          <a:xfrm>
            <a:off x="1007389" y="805913"/>
            <a:ext cx="8369085" cy="338554"/>
          </a:xfrm>
          <a:prstGeom prst="rect">
            <a:avLst/>
          </a:prstGeom>
          <a:noFill/>
        </p:spPr>
        <p:txBody>
          <a:bodyPr wrap="square" rtlCol="0">
            <a:spAutoFit/>
          </a:bodyPr>
          <a:lstStyle/>
          <a:p>
            <a:r>
              <a:rPr kumimoji="1" lang="en-US" altLang="ja-JP" sz="1600" b="1" dirty="0">
                <a:latin typeface="ＤＦＰ新細丸ゴシック体" panose="020F0200000000000000" pitchFamily="50" charset="-128"/>
                <a:ea typeface="ＤＦＰ新細丸ゴシック体" panose="020F0200000000000000" pitchFamily="50" charset="-128"/>
              </a:rPr>
              <a:t>(5)</a:t>
            </a:r>
            <a:r>
              <a:rPr kumimoji="1" lang="ja-JP" altLang="en-US" sz="1600" b="1" dirty="0">
                <a:latin typeface="ＤＦＰ新細丸ゴシック体" panose="020F0200000000000000" pitchFamily="50" charset="-128"/>
                <a:ea typeface="ＤＦＰ新細丸ゴシック体" panose="020F0200000000000000" pitchFamily="50" charset="-128"/>
              </a:rPr>
              <a:t>　送検状況　技能実習生に関する重大・悪質な法令違反による送検数</a:t>
            </a:r>
          </a:p>
        </p:txBody>
      </p:sp>
      <p:sp>
        <p:nvSpPr>
          <p:cNvPr id="6" name="テキスト ボックス 5">
            <a:extLst>
              <a:ext uri="{FF2B5EF4-FFF2-40B4-BE49-F238E27FC236}">
                <a16:creationId xmlns="" xmlns:a16="http://schemas.microsoft.com/office/drawing/2014/main" id="{46CE3C80-5959-4C26-B6B4-40620D157E60}"/>
              </a:ext>
            </a:extLst>
          </p:cNvPr>
          <p:cNvSpPr txBox="1"/>
          <p:nvPr/>
        </p:nvSpPr>
        <p:spPr>
          <a:xfrm>
            <a:off x="7810910" y="5295096"/>
            <a:ext cx="3131127" cy="253916"/>
          </a:xfrm>
          <a:prstGeom prst="rect">
            <a:avLst/>
          </a:prstGeom>
          <a:noFill/>
        </p:spPr>
        <p:txBody>
          <a:bodyPr wrap="square" rtlCol="0">
            <a:spAutoFit/>
          </a:bodyPr>
          <a:lstStyle/>
          <a:p>
            <a:pPr algn="ctr"/>
            <a:r>
              <a:rPr kumimoji="1" lang="ja-JP" altLang="en-US" sz="1050" dirty="0">
                <a:latin typeface="ＤＦＰ新細丸ゴシック体" panose="020F0200000000000000" pitchFamily="50" charset="-128"/>
                <a:ea typeface="ＤＦＰ新細丸ゴシック体" panose="020F0200000000000000" pitchFamily="50" charset="-128"/>
              </a:rPr>
              <a:t>出典：厚生労働省</a:t>
            </a:r>
          </a:p>
        </p:txBody>
      </p:sp>
      <p:sp>
        <p:nvSpPr>
          <p:cNvPr id="8" name="テキスト ボックス 7">
            <a:extLst>
              <a:ext uri="{FF2B5EF4-FFF2-40B4-BE49-F238E27FC236}">
                <a16:creationId xmlns="" xmlns:a16="http://schemas.microsoft.com/office/drawing/2014/main" id="{17536E4D-8EBA-4045-9AF3-9EF93B78A081}"/>
              </a:ext>
            </a:extLst>
          </p:cNvPr>
          <p:cNvSpPr txBox="1"/>
          <p:nvPr/>
        </p:nvSpPr>
        <p:spPr>
          <a:xfrm>
            <a:off x="11578443" y="6472044"/>
            <a:ext cx="510636"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10</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2074664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 xmlns:a16="http://schemas.microsoft.com/office/drawing/2014/main" id="{D0136339-9453-4770-ABE5-A722E266467E}"/>
              </a:ext>
            </a:extLst>
          </p:cNvPr>
          <p:cNvSpPr txBox="1"/>
          <p:nvPr/>
        </p:nvSpPr>
        <p:spPr>
          <a:xfrm>
            <a:off x="1069383" y="464945"/>
            <a:ext cx="10073898" cy="338554"/>
          </a:xfrm>
          <a:prstGeom prst="rect">
            <a:avLst/>
          </a:prstGeom>
          <a:noFill/>
        </p:spPr>
        <p:txBody>
          <a:bodyPr wrap="square" rtlCol="0">
            <a:spAutoFit/>
          </a:bodyPr>
          <a:lstStyle/>
          <a:p>
            <a:r>
              <a:rPr kumimoji="1" lang="en-US" altLang="ja-JP" sz="1600" b="1" dirty="0">
                <a:latin typeface="ＤＦＰ新細丸ゴシック体" panose="020F0200000000000000" pitchFamily="50" charset="-128"/>
                <a:ea typeface="ＤＦＰ新細丸ゴシック体" panose="020F0200000000000000" pitchFamily="50" charset="-128"/>
              </a:rPr>
              <a:t>(6)</a:t>
            </a:r>
            <a:r>
              <a:rPr kumimoji="1" lang="ja-JP" altLang="en-US" sz="1600" b="1" dirty="0">
                <a:latin typeface="ＤＦＰ新細丸ゴシック体" panose="020F0200000000000000" pitchFamily="50" charset="-128"/>
                <a:ea typeface="ＤＦＰ新細丸ゴシック体" panose="020F0200000000000000" pitchFamily="50" charset="-128"/>
              </a:rPr>
              <a:t>　平成</a:t>
            </a:r>
            <a:r>
              <a:rPr kumimoji="1" lang="en-US" altLang="ja-JP" sz="1600" b="1" dirty="0">
                <a:latin typeface="ＤＦＰ新細丸ゴシック体" panose="020F0200000000000000" pitchFamily="50" charset="-128"/>
                <a:ea typeface="ＤＦＰ新細丸ゴシック体" panose="020F0200000000000000" pitchFamily="50" charset="-128"/>
              </a:rPr>
              <a:t>29</a:t>
            </a:r>
            <a:r>
              <a:rPr lang="ja-JP" altLang="en-US" sz="1600" b="1" dirty="0">
                <a:latin typeface="ＤＦＰ新細丸ゴシック体" panose="020F0200000000000000" pitchFamily="50" charset="-128"/>
                <a:ea typeface="ＤＦＰ新細丸ゴシック体" panose="020F0200000000000000" pitchFamily="50" charset="-128"/>
              </a:rPr>
              <a:t>年不正行為　</a:t>
            </a:r>
            <a:r>
              <a:rPr lang="en-US" altLang="ja-JP" sz="1600" b="1" dirty="0">
                <a:latin typeface="ＤＦＰ新細丸ゴシック体" panose="020F0200000000000000" pitchFamily="50" charset="-128"/>
                <a:ea typeface="ＤＦＰ新細丸ゴシック体" panose="020F0200000000000000" pitchFamily="50" charset="-128"/>
              </a:rPr>
              <a:t>(</a:t>
            </a:r>
            <a:r>
              <a:rPr lang="ja-JP" altLang="en-US" sz="1600" b="1" dirty="0">
                <a:latin typeface="ＤＦＰ新細丸ゴシック体" panose="020F0200000000000000" pitchFamily="50" charset="-128"/>
                <a:ea typeface="ＤＦＰ新細丸ゴシック体" panose="020F0200000000000000" pitchFamily="50" charset="-128"/>
              </a:rPr>
              <a:t>入国管理局　</a:t>
            </a:r>
            <a:r>
              <a:rPr lang="en-US" altLang="ja-JP" sz="1600" b="1" dirty="0">
                <a:latin typeface="ＤＦＰ新細丸ゴシック体" panose="020F0200000000000000" pitchFamily="50" charset="-128"/>
                <a:ea typeface="ＤＦＰ新細丸ゴシック体" panose="020F0200000000000000" pitchFamily="50" charset="-128"/>
              </a:rPr>
              <a:t>H30.2)</a:t>
            </a:r>
            <a:endParaRPr kumimoji="1" lang="ja-JP" altLang="en-US" sz="1600" b="1" dirty="0">
              <a:latin typeface="ＤＦＰ新細丸ゴシック体" panose="020F0200000000000000" pitchFamily="50" charset="-128"/>
              <a:ea typeface="ＤＦＰ新細丸ゴシック体" panose="020F0200000000000000" pitchFamily="50" charset="-128"/>
            </a:endParaRPr>
          </a:p>
        </p:txBody>
      </p:sp>
      <p:pic>
        <p:nvPicPr>
          <p:cNvPr id="4" name="図 3">
            <a:extLst>
              <a:ext uri="{FF2B5EF4-FFF2-40B4-BE49-F238E27FC236}">
                <a16:creationId xmlns="" xmlns:a16="http://schemas.microsoft.com/office/drawing/2014/main" id="{BC5B2B9A-D532-4BAF-BBFF-043AAF50ED3B}"/>
              </a:ext>
            </a:extLst>
          </p:cNvPr>
          <p:cNvPicPr>
            <a:picLocks noChangeAspect="1"/>
          </p:cNvPicPr>
          <p:nvPr/>
        </p:nvPicPr>
        <p:blipFill>
          <a:blip r:embed="rId2"/>
          <a:stretch>
            <a:fillRect/>
          </a:stretch>
        </p:blipFill>
        <p:spPr>
          <a:xfrm>
            <a:off x="1069383" y="892419"/>
            <a:ext cx="9724295" cy="1888416"/>
          </a:xfrm>
          <a:prstGeom prst="rect">
            <a:avLst/>
          </a:prstGeom>
        </p:spPr>
      </p:pic>
      <p:pic>
        <p:nvPicPr>
          <p:cNvPr id="5" name="図 4">
            <a:extLst>
              <a:ext uri="{FF2B5EF4-FFF2-40B4-BE49-F238E27FC236}">
                <a16:creationId xmlns="" xmlns:a16="http://schemas.microsoft.com/office/drawing/2014/main" id="{46D40C84-752C-4B11-8267-062BFA720BE7}"/>
              </a:ext>
            </a:extLst>
          </p:cNvPr>
          <p:cNvPicPr>
            <a:picLocks noChangeAspect="1"/>
          </p:cNvPicPr>
          <p:nvPr/>
        </p:nvPicPr>
        <p:blipFill>
          <a:blip r:embed="rId3"/>
          <a:stretch>
            <a:fillRect/>
          </a:stretch>
        </p:blipFill>
        <p:spPr>
          <a:xfrm>
            <a:off x="1069383" y="3385268"/>
            <a:ext cx="4796362" cy="2199168"/>
          </a:xfrm>
          <a:prstGeom prst="rect">
            <a:avLst/>
          </a:prstGeom>
        </p:spPr>
      </p:pic>
      <p:pic>
        <p:nvPicPr>
          <p:cNvPr id="6" name="図 5">
            <a:extLst>
              <a:ext uri="{FF2B5EF4-FFF2-40B4-BE49-F238E27FC236}">
                <a16:creationId xmlns="" xmlns:a16="http://schemas.microsoft.com/office/drawing/2014/main" id="{A42F9E21-225C-4E13-8258-FE5578FECBE7}"/>
              </a:ext>
            </a:extLst>
          </p:cNvPr>
          <p:cNvPicPr>
            <a:picLocks noChangeAspect="1"/>
          </p:cNvPicPr>
          <p:nvPr/>
        </p:nvPicPr>
        <p:blipFill>
          <a:blip r:embed="rId4"/>
          <a:stretch>
            <a:fillRect/>
          </a:stretch>
        </p:blipFill>
        <p:spPr>
          <a:xfrm>
            <a:off x="6124781" y="3385268"/>
            <a:ext cx="4796362" cy="3131424"/>
          </a:xfrm>
          <a:prstGeom prst="rect">
            <a:avLst/>
          </a:prstGeom>
        </p:spPr>
      </p:pic>
      <p:sp>
        <p:nvSpPr>
          <p:cNvPr id="7" name="テキスト ボックス 6">
            <a:extLst>
              <a:ext uri="{FF2B5EF4-FFF2-40B4-BE49-F238E27FC236}">
                <a16:creationId xmlns="" xmlns:a16="http://schemas.microsoft.com/office/drawing/2014/main" id="{DB0989DF-0F56-4945-8ADF-B57A30C7A26C}"/>
              </a:ext>
            </a:extLst>
          </p:cNvPr>
          <p:cNvSpPr txBox="1"/>
          <p:nvPr/>
        </p:nvSpPr>
        <p:spPr>
          <a:xfrm>
            <a:off x="7772398" y="6579280"/>
            <a:ext cx="3131127" cy="253916"/>
          </a:xfrm>
          <a:prstGeom prst="rect">
            <a:avLst/>
          </a:prstGeom>
          <a:noFill/>
        </p:spPr>
        <p:txBody>
          <a:bodyPr wrap="square" rtlCol="0">
            <a:spAutoFit/>
          </a:bodyPr>
          <a:lstStyle/>
          <a:p>
            <a:pPr algn="ctr"/>
            <a:r>
              <a:rPr kumimoji="1" lang="ja-JP" altLang="en-US" sz="1050" dirty="0">
                <a:latin typeface="ＤＦＰ新細丸ゴシック体" panose="020F0200000000000000" pitchFamily="50" charset="-128"/>
                <a:ea typeface="ＤＦＰ新細丸ゴシック体" panose="020F0200000000000000" pitchFamily="50" charset="-128"/>
              </a:rPr>
              <a:t>出典：法務省入国管理局</a:t>
            </a:r>
          </a:p>
        </p:txBody>
      </p:sp>
      <p:sp>
        <p:nvSpPr>
          <p:cNvPr id="9" name="テキスト ボックス 8">
            <a:extLst>
              <a:ext uri="{FF2B5EF4-FFF2-40B4-BE49-F238E27FC236}">
                <a16:creationId xmlns="" xmlns:a16="http://schemas.microsoft.com/office/drawing/2014/main" id="{45F0BEB4-17C8-46EE-8CAB-E1C5E34E17BD}"/>
              </a:ext>
            </a:extLst>
          </p:cNvPr>
          <p:cNvSpPr txBox="1"/>
          <p:nvPr/>
        </p:nvSpPr>
        <p:spPr>
          <a:xfrm>
            <a:off x="11578443" y="6472044"/>
            <a:ext cx="510636"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11</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465590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 xmlns:a16="http://schemas.microsoft.com/office/drawing/2014/main" id="{77506EC6-8DB4-487A-A5A6-9ED7DA6D5834}"/>
              </a:ext>
            </a:extLst>
          </p:cNvPr>
          <p:cNvGrpSpPr>
            <a:grpSpLocks noChangeAspect="1"/>
          </p:cNvGrpSpPr>
          <p:nvPr/>
        </p:nvGrpSpPr>
        <p:grpSpPr>
          <a:xfrm>
            <a:off x="1654025" y="426454"/>
            <a:ext cx="8883950" cy="6172834"/>
            <a:chOff x="1563372" y="279595"/>
            <a:chExt cx="9065255" cy="6298810"/>
          </a:xfrm>
        </p:grpSpPr>
        <p:pic>
          <p:nvPicPr>
            <p:cNvPr id="3" name="図 2">
              <a:extLst>
                <a:ext uri="{FF2B5EF4-FFF2-40B4-BE49-F238E27FC236}">
                  <a16:creationId xmlns="" xmlns:a16="http://schemas.microsoft.com/office/drawing/2014/main" id="{129C7308-7D3D-4190-9AE9-0396E359A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372" y="279595"/>
              <a:ext cx="9065255" cy="6298810"/>
            </a:xfrm>
            <a:prstGeom prst="rect">
              <a:avLst/>
            </a:prstGeom>
            <a:ln w="12700">
              <a:solidFill>
                <a:srgbClr val="000099"/>
              </a:solidFill>
            </a:ln>
          </p:spPr>
        </p:pic>
        <p:sp>
          <p:nvSpPr>
            <p:cNvPr id="4" name="楕円 3">
              <a:extLst>
                <a:ext uri="{FF2B5EF4-FFF2-40B4-BE49-F238E27FC236}">
                  <a16:creationId xmlns="" xmlns:a16="http://schemas.microsoft.com/office/drawing/2014/main" id="{F243AB8C-7010-437A-9988-02953AF2630B}"/>
                </a:ext>
              </a:extLst>
            </p:cNvPr>
            <p:cNvSpPr/>
            <p:nvPr/>
          </p:nvSpPr>
          <p:spPr>
            <a:xfrm>
              <a:off x="10383300" y="6302083"/>
              <a:ext cx="152337" cy="245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テキスト ボックス 1">
            <a:extLst>
              <a:ext uri="{FF2B5EF4-FFF2-40B4-BE49-F238E27FC236}">
                <a16:creationId xmlns="" xmlns:a16="http://schemas.microsoft.com/office/drawing/2014/main" id="{8614FE77-31C6-4070-8083-ACDE82F73461}"/>
              </a:ext>
            </a:extLst>
          </p:cNvPr>
          <p:cNvSpPr txBox="1"/>
          <p:nvPr/>
        </p:nvSpPr>
        <p:spPr>
          <a:xfrm>
            <a:off x="548640" y="57122"/>
            <a:ext cx="4867422" cy="369332"/>
          </a:xfrm>
          <a:prstGeom prst="rect">
            <a:avLst/>
          </a:prstGeom>
          <a:noFill/>
        </p:spPr>
        <p:txBody>
          <a:bodyPr wrap="square" rtlCol="0">
            <a:spAutoFit/>
          </a:bodyPr>
          <a:lstStyle/>
          <a:p>
            <a:r>
              <a:rPr kumimoji="1" lang="en-US" altLang="ja-JP" b="1" dirty="0">
                <a:latin typeface="ＤＦＰ新細丸ゴシック体" panose="020F0200000000000000" pitchFamily="50" charset="-128"/>
                <a:ea typeface="ＤＦＰ新細丸ゴシック体" panose="020F0200000000000000" pitchFamily="50" charset="-128"/>
              </a:rPr>
              <a:t>【</a:t>
            </a:r>
            <a:r>
              <a:rPr kumimoji="1" lang="ja-JP" altLang="en-US" b="1" dirty="0">
                <a:latin typeface="ＤＦＰ新細丸ゴシック体" panose="020F0200000000000000" pitchFamily="50" charset="-128"/>
                <a:ea typeface="ＤＦＰ新細丸ゴシック体" panose="020F0200000000000000" pitchFamily="50" charset="-128"/>
              </a:rPr>
              <a:t>参考・技能実習制度の現状</a:t>
            </a:r>
            <a:r>
              <a:rPr kumimoji="1" lang="en-US" altLang="ja-JP" b="1" dirty="0">
                <a:latin typeface="ＤＦＰ新細丸ゴシック体" panose="020F0200000000000000" pitchFamily="50" charset="-128"/>
                <a:ea typeface="ＤＦＰ新細丸ゴシック体" panose="020F0200000000000000" pitchFamily="50" charset="-128"/>
              </a:rPr>
              <a:t>】</a:t>
            </a:r>
            <a:endParaRPr kumimoji="1" lang="ja-JP" altLang="en-US" b="1" dirty="0">
              <a:latin typeface="ＤＦＰ新細丸ゴシック体" panose="020F0200000000000000" pitchFamily="50" charset="-128"/>
              <a:ea typeface="ＤＦＰ新細丸ゴシック体" panose="020F0200000000000000" pitchFamily="50" charset="-128"/>
            </a:endParaRPr>
          </a:p>
        </p:txBody>
      </p:sp>
      <p:sp>
        <p:nvSpPr>
          <p:cNvPr id="6" name="テキスト ボックス 5">
            <a:extLst>
              <a:ext uri="{FF2B5EF4-FFF2-40B4-BE49-F238E27FC236}">
                <a16:creationId xmlns="" xmlns:a16="http://schemas.microsoft.com/office/drawing/2014/main" id="{9A962A35-0F24-4913-AFD5-5A0AF8B94051}"/>
              </a:ext>
            </a:extLst>
          </p:cNvPr>
          <p:cNvSpPr txBox="1"/>
          <p:nvPr/>
        </p:nvSpPr>
        <p:spPr>
          <a:xfrm>
            <a:off x="7772398" y="6579280"/>
            <a:ext cx="3131127" cy="253916"/>
          </a:xfrm>
          <a:prstGeom prst="rect">
            <a:avLst/>
          </a:prstGeom>
          <a:noFill/>
        </p:spPr>
        <p:txBody>
          <a:bodyPr wrap="square" rtlCol="0">
            <a:spAutoFit/>
          </a:bodyPr>
          <a:lstStyle/>
          <a:p>
            <a:pPr algn="ctr"/>
            <a:r>
              <a:rPr kumimoji="1" lang="ja-JP" altLang="en-US" sz="1050" dirty="0">
                <a:latin typeface="ＤＦＰ新細丸ゴシック体" panose="020F0200000000000000" pitchFamily="50" charset="-128"/>
                <a:ea typeface="ＤＦＰ新細丸ゴシック体" panose="020F0200000000000000" pitchFamily="50" charset="-128"/>
              </a:rPr>
              <a:t>出典：法務省・厚生労働省</a:t>
            </a:r>
          </a:p>
        </p:txBody>
      </p:sp>
      <p:sp>
        <p:nvSpPr>
          <p:cNvPr id="9" name="テキスト ボックス 8">
            <a:extLst>
              <a:ext uri="{FF2B5EF4-FFF2-40B4-BE49-F238E27FC236}">
                <a16:creationId xmlns="" xmlns:a16="http://schemas.microsoft.com/office/drawing/2014/main" id="{E023C56D-D9B5-42C6-AA29-3150DD6AA9EF}"/>
              </a:ext>
            </a:extLst>
          </p:cNvPr>
          <p:cNvSpPr txBox="1"/>
          <p:nvPr/>
        </p:nvSpPr>
        <p:spPr>
          <a:xfrm>
            <a:off x="11578443" y="6472044"/>
            <a:ext cx="510636"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12</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1674891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B6D62F0D-5924-46E3-9B50-E62685968B41}"/>
              </a:ext>
            </a:extLst>
          </p:cNvPr>
          <p:cNvSpPr txBox="1"/>
          <p:nvPr/>
        </p:nvSpPr>
        <p:spPr>
          <a:xfrm>
            <a:off x="1154723" y="382843"/>
            <a:ext cx="8593015" cy="400110"/>
          </a:xfrm>
          <a:prstGeom prst="rect">
            <a:avLst/>
          </a:prstGeom>
          <a:noFill/>
        </p:spPr>
        <p:txBody>
          <a:bodyPr wrap="square" rtlCol="0">
            <a:spAutoFit/>
          </a:bodyPr>
          <a:lstStyle/>
          <a:p>
            <a:r>
              <a:rPr lang="en-US" altLang="ja-JP" sz="2000" b="1" dirty="0">
                <a:latin typeface="ＤＦＰ新細丸ゴシック体" panose="020F0200000000000000" pitchFamily="50" charset="-128"/>
                <a:ea typeface="ＤＦＰ新細丸ゴシック体" panose="020F0200000000000000" pitchFamily="50" charset="-128"/>
              </a:rPr>
              <a:t>Ⅱ</a:t>
            </a:r>
            <a:r>
              <a:rPr lang="ja-JP" altLang="en-US" sz="2000" b="1" dirty="0">
                <a:latin typeface="ＤＦＰ新細丸ゴシック体" panose="020F0200000000000000" pitchFamily="50" charset="-128"/>
                <a:ea typeface="ＤＦＰ新細丸ゴシック体" panose="020F0200000000000000" pitchFamily="50" charset="-128"/>
              </a:rPr>
              <a:t>．</a:t>
            </a:r>
            <a:r>
              <a:rPr kumimoji="1" lang="ja-JP" altLang="en-US" sz="2000" b="1" dirty="0">
                <a:latin typeface="ＤＦＰ新細丸ゴシック体" panose="020F0200000000000000" pitchFamily="50" charset="-128"/>
                <a:ea typeface="ＤＦＰ新細丸ゴシック体" panose="020F0200000000000000" pitchFamily="50" charset="-128"/>
              </a:rPr>
              <a:t>繊維産業における外国人技能実習の</a:t>
            </a:r>
            <a:r>
              <a:rPr lang="ja-JP" altLang="en-US" sz="2000" b="1" dirty="0">
                <a:latin typeface="ＤＦＰ新細丸ゴシック体" panose="020F0200000000000000" pitchFamily="50" charset="-128"/>
                <a:ea typeface="ＤＦＰ新細丸ゴシック体" panose="020F0200000000000000" pitchFamily="50" charset="-128"/>
              </a:rPr>
              <a:t>実施状況</a:t>
            </a:r>
            <a:r>
              <a:rPr kumimoji="1" lang="ja-JP" altLang="en-US" sz="2000" b="1" dirty="0">
                <a:latin typeface="ＤＦＰ新細丸ゴシック体" panose="020F0200000000000000" pitchFamily="50" charset="-128"/>
                <a:ea typeface="ＤＦＰ新細丸ゴシック体" panose="020F0200000000000000" pitchFamily="50" charset="-128"/>
              </a:rPr>
              <a:t>について</a:t>
            </a:r>
          </a:p>
        </p:txBody>
      </p:sp>
      <p:sp>
        <p:nvSpPr>
          <p:cNvPr id="6" name="正方形/長方形 5">
            <a:extLst>
              <a:ext uri="{FF2B5EF4-FFF2-40B4-BE49-F238E27FC236}">
                <a16:creationId xmlns="" xmlns:a16="http://schemas.microsoft.com/office/drawing/2014/main" id="{178BCFEC-5C93-41B0-A43A-DB66408BE634}"/>
              </a:ext>
            </a:extLst>
          </p:cNvPr>
          <p:cNvSpPr/>
          <p:nvPr/>
        </p:nvSpPr>
        <p:spPr>
          <a:xfrm>
            <a:off x="1518138" y="2417995"/>
            <a:ext cx="10023230" cy="3677930"/>
          </a:xfrm>
          <a:prstGeom prst="rect">
            <a:avLst/>
          </a:prstGeom>
        </p:spPr>
        <p:txBody>
          <a:bodyPr wrap="square">
            <a:spAutoFit/>
          </a:bodyPr>
          <a:lstStyle/>
          <a:p>
            <a:pPr>
              <a:spcAft>
                <a:spcPts val="1200"/>
              </a:spcAft>
            </a:pPr>
            <a:r>
              <a:rPr lang="en-US" altLang="ja-JP" sz="1600" b="1"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(2)</a:t>
            </a:r>
            <a:r>
              <a:rPr lang="ja-JP" altLang="en-US" sz="1600" b="1"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　実習実施者及び技能実習生数</a:t>
            </a:r>
            <a:endParaRPr lang="en-US" altLang="ja-JP" sz="1600" b="1"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endParaRPr>
          </a:p>
          <a:p>
            <a:pPr>
              <a:spcAft>
                <a:spcPts val="600"/>
              </a:spcAft>
            </a:pPr>
            <a:r>
              <a:rPr lang="ja-JP" altLang="en-US"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　①</a:t>
            </a:r>
            <a:r>
              <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技能実習生の数（平成</a:t>
            </a:r>
            <a:r>
              <a:rPr lang="en-US"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29</a:t>
            </a:r>
            <a:r>
              <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年末）</a:t>
            </a:r>
          </a:p>
          <a:p>
            <a:pPr indent="266700"/>
            <a:r>
              <a:rPr lang="ja-JP" altLang="en-US"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　</a:t>
            </a:r>
            <a:r>
              <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全産業：</a:t>
            </a:r>
            <a:r>
              <a:rPr lang="en-US"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274,233</a:t>
            </a:r>
            <a:r>
              <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人</a:t>
            </a:r>
          </a:p>
          <a:p>
            <a:pPr indent="266700"/>
            <a:r>
              <a:rPr lang="ja-JP" altLang="en-US"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　</a:t>
            </a:r>
            <a:r>
              <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繊維産業（推計</a:t>
            </a:r>
            <a:r>
              <a:rPr lang="en-US"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a:t>
            </a:r>
            <a:r>
              <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a:t>
            </a:r>
            <a:r>
              <a:rPr lang="en-US"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3.1</a:t>
            </a:r>
            <a:r>
              <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万人程度（縫製業：</a:t>
            </a:r>
            <a:r>
              <a:rPr lang="en-US"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2.6</a:t>
            </a:r>
            <a:r>
              <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万人程度）</a:t>
            </a:r>
            <a:endParaRPr lang="en-US"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endParaRPr>
          </a:p>
          <a:p>
            <a:pPr indent="266700"/>
            <a:endPar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endParaRPr>
          </a:p>
          <a:p>
            <a:pPr>
              <a:spcAft>
                <a:spcPts val="600"/>
              </a:spcAft>
            </a:pPr>
            <a:r>
              <a:rPr lang="ja-JP" altLang="en-US"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　②</a:t>
            </a:r>
            <a:r>
              <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実習実施者（受入企業</a:t>
            </a:r>
            <a:r>
              <a:rPr lang="en-US"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a:t>
            </a:r>
            <a:r>
              <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の数（平成</a:t>
            </a:r>
            <a:r>
              <a:rPr lang="en-US"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29</a:t>
            </a:r>
            <a:r>
              <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年末）</a:t>
            </a:r>
          </a:p>
          <a:p>
            <a:pPr indent="266700"/>
            <a:r>
              <a:rPr lang="ja-JP" altLang="en-US"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　</a:t>
            </a:r>
            <a:r>
              <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全産業：約</a:t>
            </a:r>
            <a:r>
              <a:rPr lang="en-US"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4.8</a:t>
            </a:r>
            <a:r>
              <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万</a:t>
            </a:r>
          </a:p>
          <a:p>
            <a:pPr indent="266700"/>
            <a:r>
              <a:rPr lang="ja-JP" altLang="en-US"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　</a:t>
            </a:r>
            <a:r>
              <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繊維産業（推計</a:t>
            </a:r>
            <a:r>
              <a:rPr lang="en-US"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a:t>
            </a:r>
            <a:r>
              <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a:t>
            </a:r>
            <a:r>
              <a:rPr lang="en-US"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6</a:t>
            </a:r>
            <a:r>
              <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千程度</a:t>
            </a:r>
          </a:p>
          <a:p>
            <a:endParaRPr lang="en-US"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endParaRPr>
          </a:p>
          <a:p>
            <a:pPr>
              <a:spcAft>
                <a:spcPts val="600"/>
              </a:spcAft>
            </a:pPr>
            <a:r>
              <a:rPr lang="ja-JP" altLang="en-US"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　③</a:t>
            </a:r>
            <a:r>
              <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監理団体の許可数（平成</a:t>
            </a:r>
            <a:r>
              <a:rPr lang="en-US"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30</a:t>
            </a:r>
            <a:r>
              <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年</a:t>
            </a:r>
            <a:r>
              <a:rPr lang="en-US"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5</a:t>
            </a:r>
            <a:r>
              <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月</a:t>
            </a:r>
            <a:r>
              <a:rPr lang="en-US"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31</a:t>
            </a:r>
            <a:r>
              <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日）</a:t>
            </a:r>
          </a:p>
          <a:p>
            <a:pPr indent="266700"/>
            <a:r>
              <a:rPr lang="ja-JP" altLang="en-US"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　</a:t>
            </a:r>
            <a:r>
              <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全産業：</a:t>
            </a:r>
            <a:r>
              <a:rPr lang="en-US"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2,144</a:t>
            </a:r>
            <a:r>
              <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（一般</a:t>
            </a:r>
            <a:r>
              <a:rPr lang="en-US"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816</a:t>
            </a:r>
            <a:r>
              <a:rPr lang="ja-JP" altLang="ja-JP" sz="1600" kern="100" dirty="0" err="1">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a:t>
            </a:r>
            <a:r>
              <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特定</a:t>
            </a:r>
            <a:r>
              <a:rPr lang="en-US"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1,328</a:t>
            </a:r>
            <a:r>
              <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a:t>
            </a:r>
          </a:p>
          <a:p>
            <a:pPr indent="266700"/>
            <a:r>
              <a:rPr lang="ja-JP" altLang="en-US"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　</a:t>
            </a:r>
            <a:r>
              <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繊維産業：</a:t>
            </a:r>
            <a:r>
              <a:rPr lang="en-US"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786</a:t>
            </a:r>
            <a:r>
              <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（一般：</a:t>
            </a:r>
            <a:r>
              <a:rPr lang="en-US"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404</a:t>
            </a:r>
            <a:r>
              <a:rPr lang="ja-JP" altLang="ja-JP" sz="1600" kern="100" dirty="0" err="1">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a:t>
            </a:r>
            <a:r>
              <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特定：</a:t>
            </a:r>
            <a:r>
              <a:rPr lang="en-US"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382</a:t>
            </a:r>
            <a:r>
              <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）（縫製業：</a:t>
            </a:r>
            <a:r>
              <a:rPr lang="en-US"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635</a:t>
            </a:r>
            <a:r>
              <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（一般：</a:t>
            </a:r>
            <a:r>
              <a:rPr lang="en-US"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322</a:t>
            </a:r>
            <a:r>
              <a:rPr lang="ja-JP" altLang="ja-JP" sz="1600" kern="100" dirty="0" err="1">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a:t>
            </a:r>
            <a:r>
              <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特定：</a:t>
            </a:r>
            <a:r>
              <a:rPr lang="en-US"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313</a:t>
            </a:r>
            <a:r>
              <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a:t>
            </a:r>
            <a:endParaRPr lang="en-US"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endParaRPr>
          </a:p>
          <a:p>
            <a:pPr>
              <a:spcAft>
                <a:spcPts val="600"/>
              </a:spcAft>
            </a:pPr>
            <a:endParaRPr lang="en-US"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endParaRPr>
          </a:p>
        </p:txBody>
      </p:sp>
      <p:sp>
        <p:nvSpPr>
          <p:cNvPr id="10" name="正方形/長方形 9">
            <a:extLst>
              <a:ext uri="{FF2B5EF4-FFF2-40B4-BE49-F238E27FC236}">
                <a16:creationId xmlns="" xmlns:a16="http://schemas.microsoft.com/office/drawing/2014/main" id="{5DD56D12-A603-48CD-92A5-B83EBC7B6583}"/>
              </a:ext>
            </a:extLst>
          </p:cNvPr>
          <p:cNvSpPr/>
          <p:nvPr/>
        </p:nvSpPr>
        <p:spPr>
          <a:xfrm>
            <a:off x="1529861" y="1279661"/>
            <a:ext cx="10023230" cy="984885"/>
          </a:xfrm>
          <a:prstGeom prst="rect">
            <a:avLst/>
          </a:prstGeom>
        </p:spPr>
        <p:txBody>
          <a:bodyPr wrap="square">
            <a:spAutoFit/>
          </a:bodyPr>
          <a:lstStyle/>
          <a:p>
            <a:pPr>
              <a:spcAft>
                <a:spcPts val="1200"/>
              </a:spcAft>
            </a:pPr>
            <a:r>
              <a:rPr lang="en-US" altLang="ja-JP" sz="1600" b="1"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(1)</a:t>
            </a:r>
            <a:r>
              <a:rPr lang="ja-JP" altLang="en-US" sz="1600" b="1"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　</a:t>
            </a:r>
            <a:r>
              <a:rPr lang="ja-JP" altLang="ja-JP" sz="1600" b="1"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繊維産業</a:t>
            </a:r>
            <a:r>
              <a:rPr lang="ja-JP" altLang="en-US" sz="1600" b="1"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における</a:t>
            </a:r>
            <a:r>
              <a:rPr lang="ja-JP" altLang="ja-JP" sz="1600" b="1"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対象職種</a:t>
            </a:r>
            <a:r>
              <a:rPr lang="en-US" altLang="ja-JP" sz="1600" b="1"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(13</a:t>
            </a:r>
            <a:r>
              <a:rPr lang="ja-JP" altLang="en-US" sz="1600" b="1"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職種</a:t>
            </a:r>
            <a:r>
              <a:rPr lang="en-US" altLang="ja-JP" sz="1600" b="1"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a:t>
            </a:r>
          </a:p>
          <a:p>
            <a:r>
              <a:rPr lang="ja-JP" altLang="en-US"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　</a:t>
            </a:r>
            <a:r>
              <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紡績運転、織布運転、染色、ニット製品製造、たて編ニット生地製造、婦人子供服製造、紳士服製造、</a:t>
            </a:r>
            <a:endParaRPr lang="en-US"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endParaRPr>
          </a:p>
          <a:p>
            <a:r>
              <a:rPr lang="ja-JP" altLang="en-US"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　</a:t>
            </a:r>
            <a:r>
              <a:rPr lang="ja-JP"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下着類製造、寝具製作、カーペット製造、帆布製品製造、布はく縫製、座席シート縫製</a:t>
            </a:r>
            <a:endParaRPr lang="en-US" altLang="ja-JP" sz="1600"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endParaRPr>
          </a:p>
        </p:txBody>
      </p:sp>
      <p:sp>
        <p:nvSpPr>
          <p:cNvPr id="13" name="正方形/長方形 12">
            <a:extLst>
              <a:ext uri="{FF2B5EF4-FFF2-40B4-BE49-F238E27FC236}">
                <a16:creationId xmlns="" xmlns:a16="http://schemas.microsoft.com/office/drawing/2014/main" id="{B9028F6E-2B0B-4418-B84F-1C875FD02486}"/>
              </a:ext>
            </a:extLst>
          </p:cNvPr>
          <p:cNvSpPr/>
          <p:nvPr/>
        </p:nvSpPr>
        <p:spPr>
          <a:xfrm>
            <a:off x="1295401" y="825911"/>
            <a:ext cx="2129724" cy="369332"/>
          </a:xfrm>
          <a:prstGeom prst="rect">
            <a:avLst/>
          </a:prstGeom>
        </p:spPr>
        <p:txBody>
          <a:bodyPr wrap="square">
            <a:spAutoFit/>
          </a:bodyPr>
          <a:lstStyle/>
          <a:p>
            <a:r>
              <a:rPr lang="ja-JP" altLang="en-US" b="1"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１．</a:t>
            </a:r>
            <a:r>
              <a:rPr lang="ja-JP" altLang="ja-JP" b="1"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実施状況</a:t>
            </a:r>
            <a:endParaRPr lang="ja-JP" altLang="ja-JP" b="1" kern="100" dirty="0">
              <a:effectLst/>
              <a:latin typeface="ＤＦＰ新細丸ゴシック体" panose="020F0200000000000000" pitchFamily="50" charset="-128"/>
              <a:ea typeface="ＤＦＰ新細丸ゴシック体" panose="020F0200000000000000" pitchFamily="50" charset="-128"/>
              <a:cs typeface="Times New Roman" panose="02020603050405020304" pitchFamily="18" charset="0"/>
            </a:endParaRPr>
          </a:p>
        </p:txBody>
      </p:sp>
      <p:sp>
        <p:nvSpPr>
          <p:cNvPr id="8" name="テキスト ボックス 7">
            <a:extLst>
              <a:ext uri="{FF2B5EF4-FFF2-40B4-BE49-F238E27FC236}">
                <a16:creationId xmlns="" xmlns:a16="http://schemas.microsoft.com/office/drawing/2014/main" id="{E1CB9F0D-95DD-4013-B95F-9D8311B67CE8}"/>
              </a:ext>
            </a:extLst>
          </p:cNvPr>
          <p:cNvSpPr txBox="1"/>
          <p:nvPr/>
        </p:nvSpPr>
        <p:spPr>
          <a:xfrm>
            <a:off x="11578443" y="6472044"/>
            <a:ext cx="510636"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13</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1848597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7">
            <a:extLst>
              <a:ext uri="{FF2B5EF4-FFF2-40B4-BE49-F238E27FC236}">
                <a16:creationId xmlns="" xmlns:a16="http://schemas.microsoft.com/office/drawing/2014/main" id="{8C57AC9F-57CF-4E97-8C8F-3FDDC6DF949A}"/>
              </a:ext>
            </a:extLst>
          </p:cNvPr>
          <p:cNvSpPr txBox="1">
            <a:spLocks/>
          </p:cNvSpPr>
          <p:nvPr/>
        </p:nvSpPr>
        <p:spPr>
          <a:xfrm>
            <a:off x="1343024" y="2016401"/>
            <a:ext cx="10404690" cy="17085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5738" indent="-185738">
              <a:buNone/>
            </a:pPr>
            <a:r>
              <a:rPr lang="ja-JP" altLang="en-US" sz="1600" dirty="0">
                <a:latin typeface="ＤＦＰ新細丸ゴシック体" panose="020F0200000000000000" pitchFamily="50" charset="-128"/>
                <a:ea typeface="ＤＦＰ新細丸ゴシック体" panose="020F0200000000000000" pitchFamily="50" charset="-128"/>
              </a:rPr>
              <a:t>・外国人技能実習に関し、繊維産業（特に縫製業）における法令違反（最低賃金・割増賃金等の不払い、違法な</a:t>
            </a:r>
            <a:r>
              <a:rPr lang="ja-JP" altLang="en-US" sz="1400" dirty="0">
                <a:latin typeface="ＤＦＰ新細丸ゴシック体" panose="020F0200000000000000" pitchFamily="50" charset="-128"/>
                <a:ea typeface="ＤＦＰ新細丸ゴシック体" panose="020F0200000000000000" pitchFamily="50" charset="-128"/>
              </a:rPr>
              <a:t>時間外</a:t>
            </a:r>
            <a:r>
              <a:rPr lang="ja-JP" altLang="en-US" sz="1600" dirty="0">
                <a:latin typeface="ＤＦＰ新細丸ゴシック体" panose="020F0200000000000000" pitchFamily="50" charset="-128"/>
                <a:ea typeface="ＤＦＰ新細丸ゴシック体" panose="020F0200000000000000" pitchFamily="50" charset="-128"/>
              </a:rPr>
              <a:t>労働等）が多く指摘されており、業種別の不正行為では過半数を占めている。</a:t>
            </a:r>
            <a:endParaRPr lang="en-US" altLang="ja-JP" sz="1600" dirty="0">
              <a:latin typeface="ＤＦＰ新細丸ゴシック体" panose="020F0200000000000000" pitchFamily="50" charset="-128"/>
              <a:ea typeface="ＤＦＰ新細丸ゴシック体" panose="020F0200000000000000" pitchFamily="50" charset="-128"/>
            </a:endParaRPr>
          </a:p>
          <a:p>
            <a:pPr marL="185738" indent="-185738">
              <a:buNone/>
            </a:pPr>
            <a:r>
              <a:rPr lang="ja-JP" altLang="en-US" sz="1600" dirty="0">
                <a:latin typeface="ＤＦＰ新細丸ゴシック体" panose="020F0200000000000000" pitchFamily="50" charset="-128"/>
                <a:ea typeface="ＤＦＰ新細丸ゴシック体" panose="020F0200000000000000" pitchFamily="50" charset="-128"/>
              </a:rPr>
              <a:t>・こうした事態の適正化に向けて、技能実習制度の主務官庁（法務省及び厚生労働省）の協力を得て、経済産業省では、繊維産業を所管する立場から、外国人技能実習法第</a:t>
            </a:r>
            <a:r>
              <a:rPr lang="en-US" altLang="ja-JP" sz="1600" dirty="0">
                <a:latin typeface="ＤＦＰ新細丸ゴシック体" panose="020F0200000000000000" pitchFamily="50" charset="-128"/>
                <a:ea typeface="ＤＦＰ新細丸ゴシック体" panose="020F0200000000000000" pitchFamily="50" charset="-128"/>
              </a:rPr>
              <a:t>54</a:t>
            </a:r>
            <a:r>
              <a:rPr lang="ja-JP" altLang="en-US" sz="1600" dirty="0">
                <a:latin typeface="ＤＦＰ新細丸ゴシック体" panose="020F0200000000000000" pitchFamily="50" charset="-128"/>
                <a:ea typeface="ＤＦＰ新細丸ゴシック体" panose="020F0200000000000000" pitchFamily="50" charset="-128"/>
              </a:rPr>
              <a:t>条に基づき、平成</a:t>
            </a:r>
            <a:r>
              <a:rPr lang="en-US" altLang="ja-JP" sz="1600" dirty="0">
                <a:latin typeface="ＤＦＰ新細丸ゴシック体" panose="020F0200000000000000" pitchFamily="50" charset="-128"/>
                <a:ea typeface="ＤＦＰ新細丸ゴシック体" panose="020F0200000000000000" pitchFamily="50" charset="-128"/>
              </a:rPr>
              <a:t>30</a:t>
            </a:r>
            <a:r>
              <a:rPr lang="ja-JP" altLang="en-US" sz="1600" dirty="0">
                <a:latin typeface="ＤＦＰ新細丸ゴシック体" panose="020F0200000000000000" pitchFamily="50" charset="-128"/>
                <a:ea typeface="ＤＦＰ新細丸ゴシック体" panose="020F0200000000000000" pitchFamily="50" charset="-128"/>
              </a:rPr>
              <a:t>年</a:t>
            </a:r>
            <a:r>
              <a:rPr lang="en-US" altLang="ja-JP" sz="1600" dirty="0">
                <a:latin typeface="ＤＦＰ新細丸ゴシック体" panose="020F0200000000000000" pitchFamily="50" charset="-128"/>
                <a:ea typeface="ＤＦＰ新細丸ゴシック体" panose="020F0200000000000000" pitchFamily="50" charset="-128"/>
              </a:rPr>
              <a:t>3</a:t>
            </a:r>
            <a:r>
              <a:rPr lang="ja-JP" altLang="en-US" sz="1600" dirty="0">
                <a:latin typeface="ＤＦＰ新細丸ゴシック体" panose="020F0200000000000000" pitchFamily="50" charset="-128"/>
                <a:ea typeface="ＤＦＰ新細丸ゴシック体" panose="020F0200000000000000" pitchFamily="50" charset="-128"/>
              </a:rPr>
              <a:t>月に関係業界団体等を構成員とする繊維産業技能実習事業協議会を設置した。</a:t>
            </a:r>
            <a:endParaRPr lang="en-US" altLang="ja-JP" sz="1600" dirty="0">
              <a:latin typeface="ＤＦＰ新細丸ゴシック体" panose="020F0200000000000000" pitchFamily="50" charset="-128"/>
              <a:ea typeface="ＤＦＰ新細丸ゴシック体" panose="020F0200000000000000" pitchFamily="50" charset="-128"/>
            </a:endParaRPr>
          </a:p>
          <a:p>
            <a:pPr marL="0" indent="0">
              <a:buNone/>
            </a:pPr>
            <a:r>
              <a:rPr lang="ja-JP" altLang="en-US" sz="1600" dirty="0">
                <a:latin typeface="ＤＦＰ新細丸ゴシック体" panose="020F0200000000000000" pitchFamily="50" charset="-128"/>
                <a:ea typeface="ＤＦＰ新細丸ゴシック体" panose="020F0200000000000000" pitchFamily="50" charset="-128"/>
              </a:rPr>
              <a:t>　</a:t>
            </a:r>
            <a:r>
              <a:rPr lang="en-US" altLang="ja-JP" sz="1600" dirty="0">
                <a:latin typeface="ＤＦＰ新細丸ゴシック体" panose="020F0200000000000000" pitchFamily="50" charset="-128"/>
                <a:ea typeface="ＤＦＰ新細丸ゴシック体" panose="020F0200000000000000" pitchFamily="50" charset="-128"/>
              </a:rPr>
              <a:t>(</a:t>
            </a:r>
            <a:r>
              <a:rPr lang="ja-JP" altLang="en-US" sz="1600" dirty="0">
                <a:latin typeface="ＤＦＰ新細丸ゴシック体" panose="020F0200000000000000" pitchFamily="50" charset="-128"/>
                <a:ea typeface="ＤＦＰ新細丸ゴシック体" panose="020F0200000000000000" pitchFamily="50" charset="-128"/>
              </a:rPr>
              <a:t>事務局：生活製品課、日本繊維産業連盟）</a:t>
            </a:r>
            <a:endParaRPr lang="en-US" altLang="ja-JP" sz="1600" dirty="0">
              <a:latin typeface="ＤＦＰ新細丸ゴシック体" panose="020F0200000000000000" pitchFamily="50" charset="-128"/>
              <a:ea typeface="ＤＦＰ新細丸ゴシック体" panose="020F0200000000000000" pitchFamily="50" charset="-128"/>
            </a:endParaRPr>
          </a:p>
        </p:txBody>
      </p:sp>
      <p:sp>
        <p:nvSpPr>
          <p:cNvPr id="4" name="正方形/長方形 3">
            <a:extLst>
              <a:ext uri="{FF2B5EF4-FFF2-40B4-BE49-F238E27FC236}">
                <a16:creationId xmlns="" xmlns:a16="http://schemas.microsoft.com/office/drawing/2014/main" id="{F468F16C-02EF-403A-846A-C86DA2BC07DC}"/>
              </a:ext>
            </a:extLst>
          </p:cNvPr>
          <p:cNvSpPr/>
          <p:nvPr/>
        </p:nvSpPr>
        <p:spPr>
          <a:xfrm>
            <a:off x="1076464" y="1069039"/>
            <a:ext cx="4376519" cy="369332"/>
          </a:xfrm>
          <a:prstGeom prst="rect">
            <a:avLst/>
          </a:prstGeom>
        </p:spPr>
        <p:txBody>
          <a:bodyPr wrap="none">
            <a:spAutoFit/>
          </a:bodyPr>
          <a:lstStyle/>
          <a:p>
            <a:r>
              <a:rPr lang="ja-JP" altLang="en-US" b="1" dirty="0">
                <a:latin typeface="ＤＦＰ新細丸ゴシック体" panose="020F0200000000000000" pitchFamily="50" charset="-128"/>
                <a:ea typeface="ＤＦＰ新細丸ゴシック体" panose="020F0200000000000000" pitchFamily="50" charset="-128"/>
              </a:rPr>
              <a:t>１．繊維産業技能実習事業協議会の設置</a:t>
            </a:r>
          </a:p>
        </p:txBody>
      </p:sp>
      <p:sp>
        <p:nvSpPr>
          <p:cNvPr id="5" name="テキスト ボックス 4">
            <a:extLst>
              <a:ext uri="{FF2B5EF4-FFF2-40B4-BE49-F238E27FC236}">
                <a16:creationId xmlns="" xmlns:a16="http://schemas.microsoft.com/office/drawing/2014/main" id="{72C6F472-5BBD-48A7-BD7E-EE880682A97F}"/>
              </a:ext>
            </a:extLst>
          </p:cNvPr>
          <p:cNvSpPr txBox="1"/>
          <p:nvPr/>
        </p:nvSpPr>
        <p:spPr>
          <a:xfrm>
            <a:off x="1069383" y="1548759"/>
            <a:ext cx="4510007" cy="338554"/>
          </a:xfrm>
          <a:prstGeom prst="rect">
            <a:avLst/>
          </a:prstGeom>
          <a:noFill/>
        </p:spPr>
        <p:txBody>
          <a:bodyPr wrap="square" rtlCol="0">
            <a:spAutoFit/>
          </a:bodyPr>
          <a:lstStyle/>
          <a:p>
            <a:r>
              <a:rPr kumimoji="1" lang="en-US" altLang="ja-JP" sz="1600" b="1" dirty="0">
                <a:latin typeface="ＤＦＰ新細丸ゴシック体" panose="020F0200000000000000" pitchFamily="50" charset="-128"/>
                <a:ea typeface="ＤＦＰ新細丸ゴシック体" panose="020F0200000000000000" pitchFamily="50" charset="-128"/>
              </a:rPr>
              <a:t>(1)</a:t>
            </a:r>
            <a:r>
              <a:rPr kumimoji="1" lang="ja-JP" altLang="en-US" sz="1600" b="1" dirty="0">
                <a:latin typeface="ＤＦＰ新細丸ゴシック体" panose="020F0200000000000000" pitchFamily="50" charset="-128"/>
                <a:ea typeface="ＤＦＰ新細丸ゴシック体" panose="020F0200000000000000" pitchFamily="50" charset="-128"/>
              </a:rPr>
              <a:t> 設置背景</a:t>
            </a:r>
          </a:p>
        </p:txBody>
      </p:sp>
      <p:sp>
        <p:nvSpPr>
          <p:cNvPr id="9" name="テキスト プレースホルダー 4">
            <a:extLst>
              <a:ext uri="{FF2B5EF4-FFF2-40B4-BE49-F238E27FC236}">
                <a16:creationId xmlns="" xmlns:a16="http://schemas.microsoft.com/office/drawing/2014/main" id="{2E0F5A58-6A28-497B-951A-405EDF837910}"/>
              </a:ext>
            </a:extLst>
          </p:cNvPr>
          <p:cNvSpPr txBox="1">
            <a:spLocks/>
          </p:cNvSpPr>
          <p:nvPr/>
        </p:nvSpPr>
        <p:spPr>
          <a:xfrm>
            <a:off x="1343021" y="4541823"/>
            <a:ext cx="10404693" cy="1505409"/>
          </a:xfrm>
          <a:prstGeom prst="rect">
            <a:avLst/>
          </a:prstGeom>
        </p:spPr>
        <p:txBody>
          <a:bodyPr wrap="square"/>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600"/>
              </a:spcAft>
              <a:buNone/>
            </a:pPr>
            <a:r>
              <a:rPr lang="ja-JP" altLang="en-US" sz="1600" dirty="0">
                <a:latin typeface="ＤＦＰ新細丸ゴシック体" panose="020F0200000000000000" pitchFamily="50" charset="-128"/>
                <a:ea typeface="ＤＦＰ新細丸ゴシック体" panose="020F0200000000000000" pitchFamily="50" charset="-128"/>
              </a:rPr>
              <a:t>・法令違反等を行った受入企業の法令遵守意識に大きな問題がある。</a:t>
            </a:r>
            <a:endParaRPr lang="en-US" altLang="ja-JP" sz="1600" dirty="0">
              <a:latin typeface="ＤＦＰ新細丸ゴシック体" panose="020F0200000000000000" pitchFamily="50" charset="-128"/>
              <a:ea typeface="ＤＦＰ新細丸ゴシック体" panose="020F0200000000000000" pitchFamily="50" charset="-128"/>
            </a:endParaRPr>
          </a:p>
          <a:p>
            <a:pPr marL="0" indent="0">
              <a:lnSpc>
                <a:spcPct val="100000"/>
              </a:lnSpc>
              <a:spcBef>
                <a:spcPts val="0"/>
              </a:spcBef>
              <a:spcAft>
                <a:spcPts val="600"/>
              </a:spcAft>
              <a:buNone/>
            </a:pPr>
            <a:r>
              <a:rPr lang="ja-JP" altLang="en-US" sz="1600" dirty="0">
                <a:latin typeface="ＤＦＰ新細丸ゴシック体" panose="020F0200000000000000" pitchFamily="50" charset="-128"/>
                <a:ea typeface="ＤＦＰ新細丸ゴシック体" panose="020F0200000000000000" pitchFamily="50" charset="-128"/>
              </a:rPr>
              <a:t>・発注工賃が技能実習生等の適正な賃金や労働環境等を確保するには低すぎる</a:t>
            </a:r>
            <a:endParaRPr lang="en-US" altLang="ja-JP" sz="1600" dirty="0">
              <a:latin typeface="ＤＦＰ新細丸ゴシック体" panose="020F0200000000000000" pitchFamily="50" charset="-128"/>
              <a:ea typeface="ＤＦＰ新細丸ゴシック体" panose="020F0200000000000000" pitchFamily="50" charset="-128"/>
            </a:endParaRPr>
          </a:p>
          <a:p>
            <a:pPr marL="0" indent="0">
              <a:lnSpc>
                <a:spcPct val="100000"/>
              </a:lnSpc>
              <a:spcBef>
                <a:spcPts val="0"/>
              </a:spcBef>
              <a:spcAft>
                <a:spcPts val="600"/>
              </a:spcAft>
              <a:buNone/>
            </a:pPr>
            <a:r>
              <a:rPr lang="ja-JP" altLang="en-US" sz="1600" dirty="0">
                <a:latin typeface="ＤＦＰ新細丸ゴシック体" panose="020F0200000000000000" pitchFamily="50" charset="-128"/>
                <a:ea typeface="ＤＦＰ新細丸ゴシック体" panose="020F0200000000000000" pitchFamily="50" charset="-128"/>
              </a:rPr>
              <a:t>　（技能実習の問題にとどまらず、商慣行の問題として、発注工賃をはじめ、取引全般の適正化の推進が必要）。</a:t>
            </a:r>
            <a:endParaRPr lang="en-US" altLang="ja-JP" sz="1600" dirty="0">
              <a:latin typeface="ＤＦＰ新細丸ゴシック体" panose="020F0200000000000000" pitchFamily="50" charset="-128"/>
              <a:ea typeface="ＤＦＰ新細丸ゴシック体" panose="020F0200000000000000" pitchFamily="50" charset="-128"/>
            </a:endParaRPr>
          </a:p>
          <a:p>
            <a:pPr marL="185738" indent="-185738">
              <a:lnSpc>
                <a:spcPct val="100000"/>
              </a:lnSpc>
              <a:spcBef>
                <a:spcPts val="0"/>
              </a:spcBef>
              <a:spcAft>
                <a:spcPts val="600"/>
              </a:spcAft>
              <a:buNone/>
            </a:pPr>
            <a:r>
              <a:rPr lang="ja-JP" altLang="en-US" sz="1600" dirty="0">
                <a:latin typeface="ＤＦＰ新細丸ゴシック体" panose="020F0200000000000000" pitchFamily="50" charset="-128"/>
                <a:ea typeface="ＤＦＰ新細丸ゴシック体" panose="020F0200000000000000" pitchFamily="50" charset="-128"/>
              </a:rPr>
              <a:t>・アパレル企業等が自社のサプライチェーンにおける技能実習の実態をほとんど把握していない（自社のサプライチェーンにおいて問題があっても、認識しないまま自社ブランド商品を消費者に提供している可能性）。</a:t>
            </a:r>
          </a:p>
        </p:txBody>
      </p:sp>
      <p:sp>
        <p:nvSpPr>
          <p:cNvPr id="10" name="テキスト ボックス 9">
            <a:extLst>
              <a:ext uri="{FF2B5EF4-FFF2-40B4-BE49-F238E27FC236}">
                <a16:creationId xmlns="" xmlns:a16="http://schemas.microsoft.com/office/drawing/2014/main" id="{1F30B4F4-E14A-4E68-B1D8-728A7AEE62F5}"/>
              </a:ext>
            </a:extLst>
          </p:cNvPr>
          <p:cNvSpPr txBox="1"/>
          <p:nvPr/>
        </p:nvSpPr>
        <p:spPr>
          <a:xfrm>
            <a:off x="1076464" y="4163698"/>
            <a:ext cx="4510007" cy="338554"/>
          </a:xfrm>
          <a:prstGeom prst="rect">
            <a:avLst/>
          </a:prstGeom>
          <a:noFill/>
        </p:spPr>
        <p:txBody>
          <a:bodyPr wrap="square" rtlCol="0">
            <a:spAutoFit/>
          </a:bodyPr>
          <a:lstStyle/>
          <a:p>
            <a:r>
              <a:rPr kumimoji="1" lang="en-US" altLang="ja-JP" sz="1600" b="1" dirty="0">
                <a:latin typeface="ＤＦＰ新細丸ゴシック体" panose="020F0200000000000000" pitchFamily="50" charset="-128"/>
                <a:ea typeface="ＤＦＰ新細丸ゴシック体" panose="020F0200000000000000" pitchFamily="50" charset="-128"/>
              </a:rPr>
              <a:t>(2)</a:t>
            </a:r>
            <a:r>
              <a:rPr kumimoji="1" lang="ja-JP" altLang="en-US" sz="1600" b="1" dirty="0">
                <a:latin typeface="ＤＦＰ新細丸ゴシック体" panose="020F0200000000000000" pitchFamily="50" charset="-128"/>
                <a:ea typeface="ＤＦＰ新細丸ゴシック体" panose="020F0200000000000000" pitchFamily="50" charset="-128"/>
              </a:rPr>
              <a:t> 問題の背景</a:t>
            </a:r>
          </a:p>
        </p:txBody>
      </p:sp>
      <p:sp>
        <p:nvSpPr>
          <p:cNvPr id="7" name="タイトル 2">
            <a:extLst>
              <a:ext uri="{FF2B5EF4-FFF2-40B4-BE49-F238E27FC236}">
                <a16:creationId xmlns="" xmlns:a16="http://schemas.microsoft.com/office/drawing/2014/main" id="{C0DB8BE4-8448-4CFB-B2EA-11482ABB06C6}"/>
              </a:ext>
            </a:extLst>
          </p:cNvPr>
          <p:cNvSpPr>
            <a:spLocks noGrp="1"/>
          </p:cNvSpPr>
          <p:nvPr>
            <p:ph type="title"/>
          </p:nvPr>
        </p:nvSpPr>
        <p:spPr>
          <a:xfrm>
            <a:off x="1007391" y="334819"/>
            <a:ext cx="9505503" cy="397032"/>
          </a:xfrm>
        </p:spPr>
        <p:txBody>
          <a:bodyPr>
            <a:normAutofit fontScale="90000"/>
          </a:bodyPr>
          <a:lstStyle/>
          <a:p>
            <a:r>
              <a:rPr lang="en-US" altLang="ja-JP" sz="2200" b="1" dirty="0">
                <a:latin typeface="ＤＦＰ新細丸ゴシック体" panose="020F0200000000000000" pitchFamily="50" charset="-128"/>
                <a:ea typeface="ＤＦＰ新細丸ゴシック体" panose="020F0200000000000000" pitchFamily="50" charset="-128"/>
              </a:rPr>
              <a:t>Ⅲ.</a:t>
            </a:r>
            <a:r>
              <a:rPr lang="ja-JP" altLang="en-US" sz="2200" b="1" dirty="0">
                <a:latin typeface="ＤＦＰ新細丸ゴシック体" panose="020F0200000000000000" pitchFamily="50" charset="-128"/>
                <a:ea typeface="ＤＦＰ新細丸ゴシック体" panose="020F0200000000000000" pitchFamily="50" charset="-128"/>
              </a:rPr>
              <a:t>「繊維産業における外国人技能実習の適正な実施等のための取組」の概要</a:t>
            </a:r>
          </a:p>
        </p:txBody>
      </p:sp>
      <p:sp>
        <p:nvSpPr>
          <p:cNvPr id="11" name="テキスト ボックス 10">
            <a:extLst>
              <a:ext uri="{FF2B5EF4-FFF2-40B4-BE49-F238E27FC236}">
                <a16:creationId xmlns="" xmlns:a16="http://schemas.microsoft.com/office/drawing/2014/main" id="{6ABE1184-1AA6-4E06-B642-BD97540496CD}"/>
              </a:ext>
            </a:extLst>
          </p:cNvPr>
          <p:cNvSpPr txBox="1"/>
          <p:nvPr/>
        </p:nvSpPr>
        <p:spPr>
          <a:xfrm>
            <a:off x="11578443" y="6472044"/>
            <a:ext cx="510636"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14</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2319637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 xmlns:a16="http://schemas.microsoft.com/office/drawing/2014/main" id="{79E6516A-FFCA-4910-86B7-E6CC69F9BEDE}"/>
              </a:ext>
            </a:extLst>
          </p:cNvPr>
          <p:cNvSpPr/>
          <p:nvPr/>
        </p:nvSpPr>
        <p:spPr>
          <a:xfrm>
            <a:off x="1513423" y="2672889"/>
            <a:ext cx="9676351" cy="984885"/>
          </a:xfrm>
          <a:prstGeom prst="rect">
            <a:avLst/>
          </a:prstGeom>
          <a:noFill/>
        </p:spPr>
        <p:txBody>
          <a:bodyPr wrap="square">
            <a:spAutoFit/>
          </a:bodyPr>
          <a:lstStyle/>
          <a:p>
            <a:pPr>
              <a:spcBef>
                <a:spcPts val="600"/>
              </a:spcBef>
            </a:pPr>
            <a:r>
              <a:rPr lang="ja-JP" altLang="en-US" sz="1600" dirty="0">
                <a:latin typeface="ＤＦＰ新細丸ゴシック体" panose="020F0200000000000000" pitchFamily="50" charset="-128"/>
                <a:ea typeface="ＤＦＰ新細丸ゴシック体" panose="020F0200000000000000" pitchFamily="50" charset="-128"/>
              </a:rPr>
              <a:t>①技能実習制度の適正化等に係る周知及び徹底</a:t>
            </a:r>
            <a:endParaRPr lang="en-US" altLang="ja-JP" sz="1600" dirty="0">
              <a:latin typeface="ＤＦＰ新細丸ゴシック体" panose="020F0200000000000000" pitchFamily="50" charset="-128"/>
              <a:ea typeface="ＤＦＰ新細丸ゴシック体" panose="020F0200000000000000" pitchFamily="50" charset="-128"/>
            </a:endParaRPr>
          </a:p>
          <a:p>
            <a:pPr>
              <a:spcBef>
                <a:spcPts val="600"/>
              </a:spcBef>
            </a:pPr>
            <a:r>
              <a:rPr lang="ja-JP" altLang="en-US" sz="1600" dirty="0">
                <a:latin typeface="ＤＦＰ新細丸ゴシック体" panose="020F0200000000000000" pitchFamily="50" charset="-128"/>
                <a:ea typeface="ＤＦＰ新細丸ゴシック体" panose="020F0200000000000000" pitchFamily="50" charset="-128"/>
              </a:rPr>
              <a:t>②技能実習の実施及び技能実習生の保護に係る状況の把握</a:t>
            </a:r>
            <a:endParaRPr lang="en-US" altLang="ja-JP" sz="1600" dirty="0">
              <a:latin typeface="ＤＦＰ新細丸ゴシック体" panose="020F0200000000000000" pitchFamily="50" charset="-128"/>
              <a:ea typeface="ＤＦＰ新細丸ゴシック体" panose="020F0200000000000000" pitchFamily="50" charset="-128"/>
            </a:endParaRPr>
          </a:p>
          <a:p>
            <a:pPr>
              <a:spcBef>
                <a:spcPts val="600"/>
              </a:spcBef>
            </a:pPr>
            <a:r>
              <a:rPr lang="ja-JP" altLang="en-US" sz="1600" dirty="0">
                <a:latin typeface="ＤＦＰ新細丸ゴシック体" panose="020F0200000000000000" pitchFamily="50" charset="-128"/>
                <a:ea typeface="ＤＦＰ新細丸ゴシック体" panose="020F0200000000000000" pitchFamily="50" charset="-128"/>
              </a:rPr>
              <a:t>③技能実習の適正な実施及び技能実習生の保護に資する取組</a:t>
            </a:r>
            <a:endParaRPr lang="ja-JP" altLang="ja-JP" sz="1600" dirty="0">
              <a:latin typeface="ＤＦＰ新細丸ゴシック体" panose="020F0200000000000000" pitchFamily="50" charset="-128"/>
              <a:ea typeface="ＤＦＰ新細丸ゴシック体" panose="020F0200000000000000" pitchFamily="50" charset="-128"/>
            </a:endParaRPr>
          </a:p>
        </p:txBody>
      </p:sp>
      <p:sp>
        <p:nvSpPr>
          <p:cNvPr id="8" name="テキスト ボックス 7">
            <a:extLst>
              <a:ext uri="{FF2B5EF4-FFF2-40B4-BE49-F238E27FC236}">
                <a16:creationId xmlns="" xmlns:a16="http://schemas.microsoft.com/office/drawing/2014/main" id="{DE20B615-629A-4EDC-BB0C-2F2238BB612A}"/>
              </a:ext>
            </a:extLst>
          </p:cNvPr>
          <p:cNvSpPr txBox="1"/>
          <p:nvPr/>
        </p:nvSpPr>
        <p:spPr>
          <a:xfrm>
            <a:off x="1082301" y="2188020"/>
            <a:ext cx="4510007" cy="338554"/>
          </a:xfrm>
          <a:prstGeom prst="rect">
            <a:avLst/>
          </a:prstGeom>
          <a:noFill/>
        </p:spPr>
        <p:txBody>
          <a:bodyPr wrap="square" rtlCol="0">
            <a:spAutoFit/>
          </a:bodyPr>
          <a:lstStyle/>
          <a:p>
            <a:r>
              <a:rPr kumimoji="1" lang="en-US" altLang="ja-JP" sz="1600" b="1" dirty="0">
                <a:latin typeface="ＤＦＰ新細丸ゴシック体" panose="020F0200000000000000" pitchFamily="50" charset="-128"/>
                <a:ea typeface="ＤＦＰ新細丸ゴシック体" panose="020F0200000000000000" pitchFamily="50" charset="-128"/>
              </a:rPr>
              <a:t>(4) </a:t>
            </a:r>
            <a:r>
              <a:rPr kumimoji="1" lang="ja-JP" altLang="en-US" sz="1600" b="1" dirty="0">
                <a:latin typeface="ＤＦＰ新細丸ゴシック体" panose="020F0200000000000000" pitchFamily="50" charset="-128"/>
                <a:ea typeface="ＤＦＰ新細丸ゴシック体" panose="020F0200000000000000" pitchFamily="50" charset="-128"/>
              </a:rPr>
              <a:t>協議事項</a:t>
            </a:r>
          </a:p>
        </p:txBody>
      </p:sp>
      <p:sp>
        <p:nvSpPr>
          <p:cNvPr id="9" name="正方形/長方形 8">
            <a:extLst>
              <a:ext uri="{FF2B5EF4-FFF2-40B4-BE49-F238E27FC236}">
                <a16:creationId xmlns="" xmlns:a16="http://schemas.microsoft.com/office/drawing/2014/main" id="{6FB74AD8-7738-433A-BDC7-D128B0160FD4}"/>
              </a:ext>
            </a:extLst>
          </p:cNvPr>
          <p:cNvSpPr/>
          <p:nvPr/>
        </p:nvSpPr>
        <p:spPr>
          <a:xfrm>
            <a:off x="1459219" y="1087087"/>
            <a:ext cx="10288495" cy="830997"/>
          </a:xfrm>
          <a:prstGeom prst="rect">
            <a:avLst/>
          </a:prstGeom>
          <a:noFill/>
        </p:spPr>
        <p:txBody>
          <a:bodyPr wrap="square">
            <a:spAutoFit/>
          </a:bodyPr>
          <a:lstStyle/>
          <a:p>
            <a:pPr>
              <a:spcBef>
                <a:spcPts val="600"/>
              </a:spcBef>
            </a:pPr>
            <a:r>
              <a:rPr lang="ja-JP" altLang="en-US" sz="1600" dirty="0">
                <a:latin typeface="ＤＦＰ新細丸ゴシック体" panose="020F0200000000000000" pitchFamily="50" charset="-128"/>
                <a:ea typeface="ＤＦＰ新細丸ゴシック体" panose="020F0200000000000000" pitchFamily="50" charset="-128"/>
              </a:rPr>
              <a:t>事業協議会の構成員が相互の連絡を図ることにより、技能実習の適正な実施及び技能実習生の保護に有用な情報を共有し、構成員の連携の緊密化を図るとともに、繊維産業の実情を踏まえた技能実習の適正な実施及び技能実習生の保護に資する取組について協議を行うこと。</a:t>
            </a:r>
            <a:endParaRPr lang="ja-JP" altLang="ja-JP" sz="1600" dirty="0">
              <a:latin typeface="ＤＦＰ新細丸ゴシック体" panose="020F0200000000000000" pitchFamily="50" charset="-128"/>
              <a:ea typeface="ＤＦＰ新細丸ゴシック体" panose="020F0200000000000000" pitchFamily="50" charset="-128"/>
            </a:endParaRPr>
          </a:p>
        </p:txBody>
      </p:sp>
      <p:sp>
        <p:nvSpPr>
          <p:cNvPr id="10" name="テキスト ボックス 9">
            <a:extLst>
              <a:ext uri="{FF2B5EF4-FFF2-40B4-BE49-F238E27FC236}">
                <a16:creationId xmlns="" xmlns:a16="http://schemas.microsoft.com/office/drawing/2014/main" id="{7D8A0D20-DBE2-4A53-B774-0CE69C07C1E0}"/>
              </a:ext>
            </a:extLst>
          </p:cNvPr>
          <p:cNvSpPr txBox="1"/>
          <p:nvPr/>
        </p:nvSpPr>
        <p:spPr>
          <a:xfrm>
            <a:off x="1076464" y="596038"/>
            <a:ext cx="4510007" cy="338554"/>
          </a:xfrm>
          <a:prstGeom prst="rect">
            <a:avLst/>
          </a:prstGeom>
          <a:noFill/>
        </p:spPr>
        <p:txBody>
          <a:bodyPr wrap="square" rtlCol="0">
            <a:spAutoFit/>
          </a:bodyPr>
          <a:lstStyle/>
          <a:p>
            <a:r>
              <a:rPr kumimoji="1" lang="en-US" altLang="ja-JP" sz="1600" b="1" dirty="0">
                <a:latin typeface="ＤＦＰ新細丸ゴシック体" panose="020F0200000000000000" pitchFamily="50" charset="-128"/>
                <a:ea typeface="ＤＦＰ新細丸ゴシック体" panose="020F0200000000000000" pitchFamily="50" charset="-128"/>
              </a:rPr>
              <a:t>(</a:t>
            </a:r>
            <a:r>
              <a:rPr lang="en-US" altLang="ja-JP" sz="1600" b="1" dirty="0">
                <a:latin typeface="ＤＦＰ新細丸ゴシック体" panose="020F0200000000000000" pitchFamily="50" charset="-128"/>
                <a:ea typeface="ＤＦＰ新細丸ゴシック体" panose="020F0200000000000000" pitchFamily="50" charset="-128"/>
              </a:rPr>
              <a:t>3</a:t>
            </a:r>
            <a:r>
              <a:rPr kumimoji="1" lang="en-US" altLang="ja-JP" sz="1600" b="1" dirty="0">
                <a:latin typeface="ＤＦＰ新細丸ゴシック体" panose="020F0200000000000000" pitchFamily="50" charset="-128"/>
                <a:ea typeface="ＤＦＰ新細丸ゴシック体" panose="020F0200000000000000" pitchFamily="50" charset="-128"/>
              </a:rPr>
              <a:t>) </a:t>
            </a:r>
            <a:r>
              <a:rPr kumimoji="1" lang="ja-JP" altLang="en-US" sz="1600" b="1" dirty="0">
                <a:latin typeface="ＤＦＰ新細丸ゴシック体" panose="020F0200000000000000" pitchFamily="50" charset="-128"/>
                <a:ea typeface="ＤＦＰ新細丸ゴシック体" panose="020F0200000000000000" pitchFamily="50" charset="-128"/>
              </a:rPr>
              <a:t>目　的</a:t>
            </a:r>
          </a:p>
        </p:txBody>
      </p:sp>
      <p:sp>
        <p:nvSpPr>
          <p:cNvPr id="12" name="テキスト プレースホルダー 7">
            <a:extLst>
              <a:ext uri="{FF2B5EF4-FFF2-40B4-BE49-F238E27FC236}">
                <a16:creationId xmlns="" xmlns:a16="http://schemas.microsoft.com/office/drawing/2014/main" id="{BAD26C47-053C-48AD-9DCF-C430BE252817}"/>
              </a:ext>
            </a:extLst>
          </p:cNvPr>
          <p:cNvSpPr txBox="1">
            <a:spLocks noChangeAspect="1"/>
          </p:cNvSpPr>
          <p:nvPr/>
        </p:nvSpPr>
        <p:spPr>
          <a:xfrm>
            <a:off x="1060966" y="4080079"/>
            <a:ext cx="10671250" cy="2293882"/>
          </a:xfrm>
          <a:prstGeom prst="rect">
            <a:avLst/>
          </a:prstGeom>
          <a:solidFill>
            <a:srgbClr val="000099"/>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spcAft>
                <a:spcPts val="600"/>
              </a:spcAft>
            </a:pPr>
            <a:r>
              <a:rPr lang="zh-TW" altLang="en-US" sz="1800" b="1" dirty="0">
                <a:solidFill>
                  <a:schemeClr val="bg1"/>
                </a:solidFill>
                <a:latin typeface="ＤＦＰ新細丸ゴシック体" panose="020F0200000000000000" pitchFamily="50" charset="-128"/>
                <a:ea typeface="ＤＦＰ新細丸ゴシック体" panose="020F0200000000000000" pitchFamily="50" charset="-128"/>
              </a:rPr>
              <a:t>繊維産業技能実習事業協議会</a:t>
            </a:r>
            <a:r>
              <a:rPr lang="ja-JP" altLang="en-US" sz="1800" b="1" dirty="0">
                <a:solidFill>
                  <a:schemeClr val="bg1"/>
                </a:solidFill>
                <a:latin typeface="ＤＦＰ新細丸ゴシック体" panose="020F0200000000000000" pitchFamily="50" charset="-128"/>
                <a:ea typeface="ＤＦＰ新細丸ゴシック体" panose="020F0200000000000000" pitchFamily="50" charset="-128"/>
              </a:rPr>
              <a:t>をこれまで</a:t>
            </a:r>
            <a:r>
              <a:rPr lang="en-US" altLang="ja-JP" sz="1800" b="1" dirty="0">
                <a:solidFill>
                  <a:schemeClr val="bg1"/>
                </a:solidFill>
                <a:latin typeface="ＤＦＰ新細丸ゴシック体" panose="020F0200000000000000" pitchFamily="50" charset="-128"/>
                <a:ea typeface="ＤＦＰ新細丸ゴシック体" panose="020F0200000000000000" pitchFamily="50" charset="-128"/>
              </a:rPr>
              <a:t>4</a:t>
            </a:r>
            <a:r>
              <a:rPr lang="ja-JP" altLang="en-US" sz="1800" b="1" dirty="0">
                <a:solidFill>
                  <a:schemeClr val="bg1"/>
                </a:solidFill>
                <a:latin typeface="ＤＦＰ新細丸ゴシック体" panose="020F0200000000000000" pitchFamily="50" charset="-128"/>
                <a:ea typeface="ＤＦＰ新細丸ゴシック体" panose="020F0200000000000000" pitchFamily="50" charset="-128"/>
              </a:rPr>
              <a:t>回開催し、平成</a:t>
            </a:r>
            <a:r>
              <a:rPr lang="en-US" altLang="ja-JP" sz="1800" b="1" dirty="0">
                <a:solidFill>
                  <a:schemeClr val="bg1"/>
                </a:solidFill>
                <a:latin typeface="ＤＦＰ新細丸ゴシック体" panose="020F0200000000000000" pitchFamily="50" charset="-128"/>
                <a:ea typeface="ＤＦＰ新細丸ゴシック体" panose="020F0200000000000000" pitchFamily="50" charset="-128"/>
              </a:rPr>
              <a:t>30</a:t>
            </a:r>
            <a:r>
              <a:rPr lang="ja-JP" altLang="en-US" sz="1800" b="1" dirty="0">
                <a:solidFill>
                  <a:schemeClr val="bg1"/>
                </a:solidFill>
                <a:latin typeface="ＤＦＰ新細丸ゴシック体" panose="020F0200000000000000" pitchFamily="50" charset="-128"/>
                <a:ea typeface="ＤＦＰ新細丸ゴシック体" panose="020F0200000000000000" pitchFamily="50" charset="-128"/>
              </a:rPr>
              <a:t>年</a:t>
            </a:r>
            <a:r>
              <a:rPr lang="en-US" altLang="ja-JP" sz="1800" b="1" dirty="0">
                <a:solidFill>
                  <a:schemeClr val="bg1"/>
                </a:solidFill>
                <a:latin typeface="ＤＦＰ新細丸ゴシック体" panose="020F0200000000000000" pitchFamily="50" charset="-128"/>
                <a:ea typeface="ＤＦＰ新細丸ゴシック体" panose="020F0200000000000000" pitchFamily="50" charset="-128"/>
              </a:rPr>
              <a:t>6</a:t>
            </a:r>
            <a:r>
              <a:rPr lang="ja-JP" altLang="en-US" sz="1800" b="1" dirty="0">
                <a:solidFill>
                  <a:schemeClr val="bg1"/>
                </a:solidFill>
                <a:latin typeface="ＤＦＰ新細丸ゴシック体" panose="020F0200000000000000" pitchFamily="50" charset="-128"/>
                <a:ea typeface="ＤＦＰ新細丸ゴシック体" panose="020F0200000000000000" pitchFamily="50" charset="-128"/>
              </a:rPr>
              <a:t>月</a:t>
            </a:r>
            <a:r>
              <a:rPr lang="en-US" altLang="ja-JP" sz="1800" b="1" dirty="0">
                <a:solidFill>
                  <a:schemeClr val="bg1"/>
                </a:solidFill>
                <a:latin typeface="ＤＦＰ新細丸ゴシック体" panose="020F0200000000000000" pitchFamily="50" charset="-128"/>
                <a:ea typeface="ＤＦＰ新細丸ゴシック体" panose="020F0200000000000000" pitchFamily="50" charset="-128"/>
              </a:rPr>
              <a:t>19</a:t>
            </a:r>
            <a:r>
              <a:rPr lang="ja-JP" altLang="en-US" sz="1800" b="1" dirty="0">
                <a:solidFill>
                  <a:schemeClr val="bg1"/>
                </a:solidFill>
                <a:latin typeface="ＤＦＰ新細丸ゴシック体" panose="020F0200000000000000" pitchFamily="50" charset="-128"/>
                <a:ea typeface="ＤＦＰ新細丸ゴシック体" panose="020F0200000000000000" pitchFamily="50" charset="-128"/>
              </a:rPr>
              <a:t>日、「繊維産業における外国人技能実習の適正な実施等のための取組」を決定、公表。</a:t>
            </a:r>
            <a:endParaRPr lang="en-US" altLang="ja-JP" sz="1800" b="1" dirty="0">
              <a:solidFill>
                <a:schemeClr val="bg1"/>
              </a:solidFill>
              <a:latin typeface="ＤＦＰ新細丸ゴシック体" panose="020F0200000000000000" pitchFamily="50" charset="-128"/>
              <a:ea typeface="ＤＦＰ新細丸ゴシック体" panose="020F0200000000000000" pitchFamily="50" charset="-128"/>
            </a:endParaRPr>
          </a:p>
          <a:p>
            <a:r>
              <a:rPr lang="ja-JP" altLang="en-US" sz="1800" b="1" dirty="0">
                <a:solidFill>
                  <a:schemeClr val="bg1"/>
                </a:solidFill>
                <a:latin typeface="ＤＦＰ新細丸ゴシック体" panose="020F0200000000000000" pitchFamily="50" charset="-128"/>
                <a:ea typeface="ＤＦＰ新細丸ゴシック体" panose="020F0200000000000000" pitchFamily="50" charset="-128"/>
              </a:rPr>
              <a:t>主務官庁による適切な法執行等に加え、繊維業界としても、業界団体主導で、①技能実習に係る法令遵守等を徹底するほか、より根本的には、②取引適正化を一層推進するとともに、③発注企業はサプライチェーン全体における法令遵守等に社会的責任を果たすなどの取組を進める。</a:t>
            </a:r>
          </a:p>
          <a:p>
            <a:r>
              <a:rPr lang="ja-JP" altLang="en-US" sz="1800" b="1" dirty="0">
                <a:solidFill>
                  <a:schemeClr val="bg1"/>
                </a:solidFill>
                <a:latin typeface="ＤＦＰ新細丸ゴシック体" panose="020F0200000000000000" pitchFamily="50" charset="-128"/>
                <a:ea typeface="ＤＦＰ新細丸ゴシック体" panose="020F0200000000000000" pitchFamily="50" charset="-128"/>
              </a:rPr>
              <a:t>繊維業界におけるこれらの取組状況等については、今後、協議会でフォローアップを行っていく。</a:t>
            </a:r>
          </a:p>
        </p:txBody>
      </p:sp>
      <p:sp>
        <p:nvSpPr>
          <p:cNvPr id="11" name="テキスト ボックス 10">
            <a:extLst>
              <a:ext uri="{FF2B5EF4-FFF2-40B4-BE49-F238E27FC236}">
                <a16:creationId xmlns="" xmlns:a16="http://schemas.microsoft.com/office/drawing/2014/main" id="{EEE19811-716D-4182-8708-3714B07EAD5F}"/>
              </a:ext>
            </a:extLst>
          </p:cNvPr>
          <p:cNvSpPr txBox="1"/>
          <p:nvPr/>
        </p:nvSpPr>
        <p:spPr>
          <a:xfrm>
            <a:off x="11578443" y="6472044"/>
            <a:ext cx="510636"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15</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2580232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343473" y="104641"/>
            <a:ext cx="9505503" cy="341632"/>
          </a:xfrm>
        </p:spPr>
        <p:txBody>
          <a:bodyPr/>
          <a:lstStyle/>
          <a:p>
            <a:r>
              <a:rPr lang="ja-JP" altLang="en-US" sz="1800" dirty="0">
                <a:latin typeface="ＤＦＰ新細丸ゴシック体" panose="020F0200000000000000" pitchFamily="50" charset="-128"/>
                <a:ea typeface="ＤＦＰ新細丸ゴシック体" panose="020F0200000000000000" pitchFamily="50" charset="-128"/>
              </a:rPr>
              <a:t>２．繊維産業技能実習事業協議会の構成員等</a:t>
            </a:r>
            <a:endParaRPr kumimoji="1" lang="ja-JP" altLang="en-US" sz="1800" dirty="0">
              <a:latin typeface="ＤＦＰ新細丸ゴシック体" panose="020F0200000000000000" pitchFamily="50" charset="-128"/>
              <a:ea typeface="ＤＦＰ新細丸ゴシック体" panose="020F0200000000000000" pitchFamily="50" charset="-128"/>
            </a:endParaRPr>
          </a:p>
        </p:txBody>
      </p:sp>
      <p:sp>
        <p:nvSpPr>
          <p:cNvPr id="5" name="テキスト ボックス 4"/>
          <p:cNvSpPr txBox="1"/>
          <p:nvPr/>
        </p:nvSpPr>
        <p:spPr>
          <a:xfrm>
            <a:off x="1580347" y="517803"/>
            <a:ext cx="4154846" cy="6340197"/>
          </a:xfrm>
          <a:prstGeom prst="rect">
            <a:avLst/>
          </a:prstGeom>
          <a:noFill/>
        </p:spPr>
        <p:txBody>
          <a:bodyPr wrap="square" rtlCol="0">
            <a:spAutoFit/>
          </a:bodyPr>
          <a:lstStyle/>
          <a:p>
            <a:r>
              <a:rPr lang="ja-JP" altLang="ja-JP" sz="1400" b="1" dirty="0">
                <a:latin typeface="ＤＦＰ新細丸ゴシック体" panose="020F0200000000000000" pitchFamily="50" charset="-128"/>
                <a:ea typeface="ＤＦＰ新細丸ゴシック体" panose="020F0200000000000000" pitchFamily="50" charset="-128"/>
              </a:rPr>
              <a:t>【実習実施者・監理団体の関係者】</a:t>
            </a:r>
          </a:p>
          <a:p>
            <a:r>
              <a:rPr lang="ja-JP" altLang="ja-JP" sz="1400" dirty="0">
                <a:latin typeface="ＤＦＰ新細丸ゴシック体" panose="020F0200000000000000" pitchFamily="50" charset="-128"/>
                <a:ea typeface="ＤＦＰ新細丸ゴシック体" panose="020F0200000000000000" pitchFamily="50" charset="-128"/>
              </a:rPr>
              <a:t>日本繊維産業連盟</a:t>
            </a:r>
            <a:r>
              <a:rPr lang="en-US" altLang="ja-JP" sz="1400" dirty="0">
                <a:latin typeface="ＤＦＰ新細丸ゴシック体" panose="020F0200000000000000" pitchFamily="50" charset="-128"/>
                <a:ea typeface="ＤＦＰ新細丸ゴシック体" panose="020F0200000000000000" pitchFamily="50" charset="-128"/>
              </a:rPr>
              <a:t>			</a:t>
            </a:r>
          </a:p>
          <a:p>
            <a:r>
              <a:rPr lang="ja-JP" altLang="ja-JP" sz="1400" dirty="0">
                <a:latin typeface="ＤＦＰ新細丸ゴシック体" panose="020F0200000000000000" pitchFamily="50" charset="-128"/>
                <a:ea typeface="ＤＦＰ新細丸ゴシック体" panose="020F0200000000000000" pitchFamily="50" charset="-128"/>
              </a:rPr>
              <a:t>繊維産業流通構造改革推進協議会</a:t>
            </a:r>
            <a:r>
              <a:rPr lang="en-US" altLang="ja-JP" sz="1400" dirty="0">
                <a:latin typeface="ＤＦＰ新細丸ゴシック体" panose="020F0200000000000000" pitchFamily="50" charset="-128"/>
                <a:ea typeface="ＤＦＰ新細丸ゴシック体" panose="020F0200000000000000" pitchFamily="50" charset="-128"/>
              </a:rPr>
              <a:t>	</a:t>
            </a:r>
            <a:endParaRPr lang="ja-JP" altLang="ja-JP" sz="1400" dirty="0">
              <a:latin typeface="ＤＦＰ新細丸ゴシック体" panose="020F0200000000000000" pitchFamily="50" charset="-128"/>
              <a:ea typeface="ＤＦＰ新細丸ゴシック体" panose="020F0200000000000000" pitchFamily="50" charset="-128"/>
            </a:endParaRPr>
          </a:p>
          <a:p>
            <a:r>
              <a:rPr lang="ja-JP" altLang="ja-JP" sz="1400" dirty="0">
                <a:latin typeface="ＤＦＰ新細丸ゴシック体" panose="020F0200000000000000" pitchFamily="50" charset="-128"/>
                <a:ea typeface="ＤＦＰ新細丸ゴシック体" panose="020F0200000000000000" pitchFamily="50" charset="-128"/>
              </a:rPr>
              <a:t>全国染色協同組合連合会　</a:t>
            </a:r>
            <a:r>
              <a:rPr lang="en-US" altLang="ja-JP" sz="1400" dirty="0">
                <a:latin typeface="ＤＦＰ新細丸ゴシック体" panose="020F0200000000000000" pitchFamily="50" charset="-128"/>
                <a:ea typeface="ＤＦＰ新細丸ゴシック体" panose="020F0200000000000000" pitchFamily="50" charset="-128"/>
              </a:rPr>
              <a:t>		</a:t>
            </a:r>
            <a:endParaRPr lang="ja-JP" altLang="ja-JP" sz="1400" dirty="0">
              <a:latin typeface="ＤＦＰ新細丸ゴシック体" panose="020F0200000000000000" pitchFamily="50" charset="-128"/>
              <a:ea typeface="ＤＦＰ新細丸ゴシック体" panose="020F0200000000000000" pitchFamily="50" charset="-128"/>
            </a:endParaRPr>
          </a:p>
          <a:p>
            <a:r>
              <a:rPr lang="ja-JP" altLang="ja-JP" sz="1400" dirty="0">
                <a:latin typeface="ＤＦＰ新細丸ゴシック体" panose="020F0200000000000000" pitchFamily="50" charset="-128"/>
                <a:ea typeface="ＤＦＰ新細丸ゴシック体" panose="020F0200000000000000" pitchFamily="50" charset="-128"/>
              </a:rPr>
              <a:t>全日本婦人子供服工業組合連合会</a:t>
            </a:r>
            <a:r>
              <a:rPr lang="en-US" altLang="ja-JP" sz="1400" dirty="0">
                <a:latin typeface="ＤＦＰ新細丸ゴシック体" panose="020F0200000000000000" pitchFamily="50" charset="-128"/>
                <a:ea typeface="ＤＦＰ新細丸ゴシック体" panose="020F0200000000000000" pitchFamily="50" charset="-128"/>
              </a:rPr>
              <a:t>		</a:t>
            </a:r>
            <a:endParaRPr lang="ja-JP" altLang="ja-JP" sz="1400" dirty="0">
              <a:latin typeface="ＤＦＰ新細丸ゴシック体" panose="020F0200000000000000" pitchFamily="50" charset="-128"/>
              <a:ea typeface="ＤＦＰ新細丸ゴシック体" panose="020F0200000000000000" pitchFamily="50" charset="-128"/>
            </a:endParaRPr>
          </a:p>
          <a:p>
            <a:r>
              <a:rPr lang="ja-JP" altLang="ja-JP" sz="1400" dirty="0">
                <a:latin typeface="ＤＦＰ新細丸ゴシック体" panose="020F0200000000000000" pitchFamily="50" charset="-128"/>
                <a:ea typeface="ＤＦＰ新細丸ゴシック体" panose="020F0200000000000000" pitchFamily="50" charset="-128"/>
              </a:rPr>
              <a:t>日本麻紡績協会</a:t>
            </a:r>
            <a:r>
              <a:rPr lang="en-US" altLang="ja-JP" sz="1400" dirty="0">
                <a:latin typeface="ＤＦＰ新細丸ゴシック体" panose="020F0200000000000000" pitchFamily="50" charset="-128"/>
                <a:ea typeface="ＤＦＰ新細丸ゴシック体" panose="020F0200000000000000" pitchFamily="50" charset="-128"/>
              </a:rPr>
              <a:t>			</a:t>
            </a:r>
            <a:endParaRPr lang="ja-JP" altLang="ja-JP" sz="1400" dirty="0">
              <a:latin typeface="ＤＦＰ新細丸ゴシック体" panose="020F0200000000000000" pitchFamily="50" charset="-128"/>
              <a:ea typeface="ＤＦＰ新細丸ゴシック体" panose="020F0200000000000000" pitchFamily="50" charset="-128"/>
            </a:endParaRPr>
          </a:p>
          <a:p>
            <a:r>
              <a:rPr lang="ja-JP" altLang="ja-JP" sz="1400" dirty="0">
                <a:latin typeface="ＤＦＰ新細丸ゴシック体" panose="020F0200000000000000" pitchFamily="50" charset="-128"/>
                <a:ea typeface="ＤＦＰ新細丸ゴシック体" panose="020F0200000000000000" pitchFamily="50" charset="-128"/>
              </a:rPr>
              <a:t>日本アパレルソーイング工業組合連合会</a:t>
            </a:r>
            <a:r>
              <a:rPr lang="en-US" altLang="ja-JP" sz="1400" dirty="0">
                <a:latin typeface="ＤＦＰ新細丸ゴシック体" panose="020F0200000000000000" pitchFamily="50" charset="-128"/>
                <a:ea typeface="ＤＦＰ新細丸ゴシック体" panose="020F0200000000000000" pitchFamily="50" charset="-128"/>
              </a:rPr>
              <a:t>	</a:t>
            </a:r>
            <a:endParaRPr lang="ja-JP" altLang="ja-JP" sz="1400" dirty="0">
              <a:latin typeface="ＤＦＰ新細丸ゴシック体" panose="020F0200000000000000" pitchFamily="50" charset="-128"/>
              <a:ea typeface="ＤＦＰ新細丸ゴシック体" panose="020F0200000000000000" pitchFamily="50" charset="-128"/>
            </a:endParaRPr>
          </a:p>
          <a:p>
            <a:r>
              <a:rPr lang="en-US" altLang="ja-JP" sz="1400" dirty="0">
                <a:latin typeface="ＤＦＰ新細丸ゴシック体" panose="020F0200000000000000" pitchFamily="50" charset="-128"/>
                <a:ea typeface="ＤＦＰ新細丸ゴシック体" panose="020F0200000000000000" pitchFamily="50" charset="-128"/>
              </a:rPr>
              <a:t>(</a:t>
            </a:r>
            <a:r>
              <a:rPr lang="ja-JP" altLang="ja-JP" sz="1400" dirty="0">
                <a:latin typeface="ＤＦＰ新細丸ゴシック体" panose="020F0200000000000000" pitchFamily="50" charset="-128"/>
                <a:ea typeface="ＤＦＰ新細丸ゴシック体" panose="020F0200000000000000" pitchFamily="50" charset="-128"/>
              </a:rPr>
              <a:t>一社</a:t>
            </a:r>
            <a:r>
              <a:rPr lang="en-US" altLang="ja-JP" sz="1400" dirty="0">
                <a:latin typeface="ＤＦＰ新細丸ゴシック体" panose="020F0200000000000000" pitchFamily="50" charset="-128"/>
                <a:ea typeface="ＤＦＰ新細丸ゴシック体" panose="020F0200000000000000" pitchFamily="50" charset="-128"/>
              </a:rPr>
              <a:t>)</a:t>
            </a:r>
            <a:r>
              <a:rPr lang="ja-JP" altLang="ja-JP" sz="1400" dirty="0">
                <a:latin typeface="ＤＦＰ新細丸ゴシック体" panose="020F0200000000000000" pitchFamily="50" charset="-128"/>
                <a:ea typeface="ＤＦＰ新細丸ゴシック体" panose="020F0200000000000000" pitchFamily="50" charset="-128"/>
              </a:rPr>
              <a:t>日本アパレル･ファッション産業協会</a:t>
            </a:r>
            <a:r>
              <a:rPr lang="en-US" altLang="ja-JP" sz="1400" dirty="0">
                <a:latin typeface="ＤＦＰ新細丸ゴシック体" panose="020F0200000000000000" pitchFamily="50" charset="-128"/>
                <a:ea typeface="ＤＦＰ新細丸ゴシック体" panose="020F0200000000000000" pitchFamily="50" charset="-128"/>
              </a:rPr>
              <a:t>	</a:t>
            </a:r>
            <a:endParaRPr lang="ja-JP" altLang="ja-JP" sz="1400" dirty="0">
              <a:latin typeface="ＤＦＰ新細丸ゴシック体" panose="020F0200000000000000" pitchFamily="50" charset="-128"/>
              <a:ea typeface="ＤＦＰ新細丸ゴシック体" panose="020F0200000000000000" pitchFamily="50" charset="-128"/>
            </a:endParaRPr>
          </a:p>
          <a:p>
            <a:r>
              <a:rPr lang="en-US" altLang="ja-JP" sz="1400" dirty="0">
                <a:latin typeface="ＤＦＰ新細丸ゴシック体" panose="020F0200000000000000" pitchFamily="50" charset="-128"/>
                <a:ea typeface="ＤＦＰ新細丸ゴシック体" panose="020F0200000000000000" pitchFamily="50" charset="-128"/>
              </a:rPr>
              <a:t>(</a:t>
            </a:r>
            <a:r>
              <a:rPr lang="ja-JP" altLang="ja-JP" sz="1400" dirty="0">
                <a:latin typeface="ＤＦＰ新細丸ゴシック体" panose="020F0200000000000000" pitchFamily="50" charset="-128"/>
                <a:ea typeface="ＤＦＰ新細丸ゴシック体" panose="020F0200000000000000" pitchFamily="50" charset="-128"/>
              </a:rPr>
              <a:t>一社</a:t>
            </a:r>
            <a:r>
              <a:rPr lang="en-US" altLang="ja-JP" sz="1400" dirty="0">
                <a:latin typeface="ＤＦＰ新細丸ゴシック体" panose="020F0200000000000000" pitchFamily="50" charset="-128"/>
                <a:ea typeface="ＤＦＰ新細丸ゴシック体" panose="020F0200000000000000" pitchFamily="50" charset="-128"/>
              </a:rPr>
              <a:t>)</a:t>
            </a:r>
            <a:r>
              <a:rPr lang="ja-JP" altLang="ja-JP" sz="1400" dirty="0">
                <a:latin typeface="ＤＦＰ新細丸ゴシック体" panose="020F0200000000000000" pitchFamily="50" charset="-128"/>
                <a:ea typeface="ＤＦＰ新細丸ゴシック体" panose="020F0200000000000000" pitchFamily="50" charset="-128"/>
              </a:rPr>
              <a:t>日本インテリアファブリックス協会</a:t>
            </a:r>
          </a:p>
          <a:p>
            <a:r>
              <a:rPr lang="ja-JP" altLang="ja-JP" sz="1400" dirty="0">
                <a:latin typeface="ＤＦＰ新細丸ゴシック体" panose="020F0200000000000000" pitchFamily="50" charset="-128"/>
                <a:ea typeface="ＤＦＰ新細丸ゴシック体" panose="020F0200000000000000" pitchFamily="50" charset="-128"/>
              </a:rPr>
              <a:t>日本羽毛製品協同組合　　　　　　　</a:t>
            </a:r>
          </a:p>
          <a:p>
            <a:r>
              <a:rPr lang="ja-JP" altLang="ja-JP" sz="1400" dirty="0">
                <a:latin typeface="ＤＦＰ新細丸ゴシック体" panose="020F0200000000000000" pitchFamily="50" charset="-128"/>
                <a:ea typeface="ＤＦＰ新細丸ゴシック体" panose="020F0200000000000000" pitchFamily="50" charset="-128"/>
              </a:rPr>
              <a:t>日本織物中央卸商業組合連合会　　　　　</a:t>
            </a:r>
          </a:p>
          <a:p>
            <a:r>
              <a:rPr lang="ja-JP" altLang="en-US" sz="1400" dirty="0">
                <a:latin typeface="ＤＦＰ新細丸ゴシック体" panose="020F0200000000000000" pitchFamily="50" charset="-128"/>
                <a:ea typeface="ＤＦＰ新細丸ゴシック体" panose="020F0200000000000000" pitchFamily="50" charset="-128"/>
              </a:rPr>
              <a:t>日本化学繊維協会</a:t>
            </a:r>
          </a:p>
          <a:p>
            <a:r>
              <a:rPr lang="ja-JP" altLang="ja-JP" sz="1400" dirty="0">
                <a:latin typeface="ＤＦＰ新細丸ゴシック体" panose="020F0200000000000000" pitchFamily="50" charset="-128"/>
                <a:ea typeface="ＤＦＰ新細丸ゴシック体" panose="020F0200000000000000" pitchFamily="50" charset="-128"/>
              </a:rPr>
              <a:t>日本カーペット工業組合　　　　　　　　　</a:t>
            </a:r>
          </a:p>
          <a:p>
            <a:r>
              <a:rPr lang="ja-JP" altLang="ja-JP" sz="1400" dirty="0">
                <a:latin typeface="ＤＦＰ新細丸ゴシック体" panose="020F0200000000000000" pitchFamily="50" charset="-128"/>
                <a:ea typeface="ＤＦＰ新細丸ゴシック体" panose="020F0200000000000000" pitchFamily="50" charset="-128"/>
              </a:rPr>
              <a:t>日本絹人繊織物工業組合連合会　　　　　　</a:t>
            </a:r>
          </a:p>
          <a:p>
            <a:r>
              <a:rPr lang="ja-JP" altLang="ja-JP" sz="1400" dirty="0">
                <a:latin typeface="ＤＦＰ新細丸ゴシック体" panose="020F0200000000000000" pitchFamily="50" charset="-128"/>
                <a:ea typeface="ＤＦＰ新細丸ゴシック体" panose="020F0200000000000000" pitchFamily="50" charset="-128"/>
              </a:rPr>
              <a:t>日本靴下協会　　　　　　　　　　　　　</a:t>
            </a:r>
          </a:p>
          <a:p>
            <a:r>
              <a:rPr lang="ja-JP" altLang="ja-JP" sz="1400" dirty="0">
                <a:latin typeface="ＤＦＰ新細丸ゴシック体" panose="020F0200000000000000" pitchFamily="50" charset="-128"/>
                <a:ea typeface="ＤＦＰ新細丸ゴシック体" panose="020F0200000000000000" pitchFamily="50" charset="-128"/>
              </a:rPr>
              <a:t>日本靴下工業組合連合会　　　　　　　　</a:t>
            </a:r>
          </a:p>
          <a:p>
            <a:r>
              <a:rPr lang="ja-JP" altLang="ja-JP" sz="1400" dirty="0">
                <a:latin typeface="ＤＦＰ新細丸ゴシック体" panose="020F0200000000000000" pitchFamily="50" charset="-128"/>
                <a:ea typeface="ＤＦＰ新細丸ゴシック体" panose="020F0200000000000000" pitchFamily="50" charset="-128"/>
              </a:rPr>
              <a:t>日本毛織物等工業組合連合会　　　　　　　</a:t>
            </a:r>
          </a:p>
          <a:p>
            <a:r>
              <a:rPr lang="ja-JP" altLang="ja-JP" sz="1400" dirty="0">
                <a:latin typeface="ＤＦＰ新細丸ゴシック体" panose="020F0200000000000000" pitchFamily="50" charset="-128"/>
                <a:ea typeface="ＤＦＰ新細丸ゴシック体" panose="020F0200000000000000" pitchFamily="50" charset="-128"/>
              </a:rPr>
              <a:t>日本毛整理協会　　　　　　　　　　　　</a:t>
            </a:r>
            <a:endParaRPr lang="en-US" altLang="ja-JP" sz="1400" dirty="0">
              <a:latin typeface="ＤＦＰ新細丸ゴシック体" panose="020F0200000000000000" pitchFamily="50" charset="-128"/>
              <a:ea typeface="ＤＦＰ新細丸ゴシック体" panose="020F0200000000000000" pitchFamily="50" charset="-128"/>
            </a:endParaRPr>
          </a:p>
          <a:p>
            <a:r>
              <a:rPr lang="ja-JP" altLang="ja-JP" sz="1400" dirty="0">
                <a:latin typeface="ＤＦＰ新細丸ゴシック体" panose="020F0200000000000000" pitchFamily="50" charset="-128"/>
                <a:ea typeface="ＤＦＰ新細丸ゴシック体" panose="020F0200000000000000" pitchFamily="50" charset="-128"/>
              </a:rPr>
              <a:t>協同組合日本シャツアパレル協会　　　　　</a:t>
            </a:r>
          </a:p>
          <a:p>
            <a:r>
              <a:rPr lang="en-US" altLang="ja-JP" sz="1400" dirty="0">
                <a:latin typeface="ＤＦＰ新細丸ゴシック体" panose="020F0200000000000000" pitchFamily="50" charset="-128"/>
                <a:ea typeface="ＤＦＰ新細丸ゴシック体" panose="020F0200000000000000" pitchFamily="50" charset="-128"/>
              </a:rPr>
              <a:t>(</a:t>
            </a:r>
            <a:r>
              <a:rPr lang="ja-JP" altLang="ja-JP" sz="1400" dirty="0">
                <a:latin typeface="ＤＦＰ新細丸ゴシック体" panose="020F0200000000000000" pitchFamily="50" charset="-128"/>
                <a:ea typeface="ＤＦＰ新細丸ゴシック体" panose="020F0200000000000000" pitchFamily="50" charset="-128"/>
              </a:rPr>
              <a:t>一社</a:t>
            </a:r>
            <a:r>
              <a:rPr lang="en-US" altLang="ja-JP" sz="1400" dirty="0">
                <a:latin typeface="ＤＦＰ新細丸ゴシック体" panose="020F0200000000000000" pitchFamily="50" charset="-128"/>
                <a:ea typeface="ＤＦＰ新細丸ゴシック体" panose="020F0200000000000000" pitchFamily="50" charset="-128"/>
              </a:rPr>
              <a:t>)</a:t>
            </a:r>
            <a:r>
              <a:rPr lang="ja-JP" altLang="ja-JP" sz="1400" dirty="0">
                <a:latin typeface="ＤＦＰ新細丸ゴシック体" panose="020F0200000000000000" pitchFamily="50" charset="-128"/>
                <a:ea typeface="ＤＦＰ新細丸ゴシック体" panose="020F0200000000000000" pitchFamily="50" charset="-128"/>
              </a:rPr>
              <a:t>日本寝具寝装品協会　　　　　　　　</a:t>
            </a:r>
          </a:p>
          <a:p>
            <a:r>
              <a:rPr lang="ja-JP" altLang="ja-JP" sz="1400" dirty="0">
                <a:latin typeface="ＤＦＰ新細丸ゴシック体" panose="020F0200000000000000" pitchFamily="50" charset="-128"/>
                <a:ea typeface="ＤＦＰ新細丸ゴシック体" panose="020F0200000000000000" pitchFamily="50" charset="-128"/>
              </a:rPr>
              <a:t>日本繊維染色連合会　　　　　　　　　　</a:t>
            </a:r>
          </a:p>
          <a:p>
            <a:r>
              <a:rPr lang="en-US" altLang="ja-JP" sz="1400" dirty="0">
                <a:latin typeface="ＤＦＰ新細丸ゴシック体" panose="020F0200000000000000" pitchFamily="50" charset="-128"/>
                <a:ea typeface="ＤＦＰ新細丸ゴシック体" panose="020F0200000000000000" pitchFamily="50" charset="-128"/>
              </a:rPr>
              <a:t>(</a:t>
            </a:r>
            <a:r>
              <a:rPr lang="ja-JP" altLang="ja-JP" sz="1400" dirty="0">
                <a:latin typeface="ＤＦＰ新細丸ゴシック体" panose="020F0200000000000000" pitchFamily="50" charset="-128"/>
                <a:ea typeface="ＤＦＰ新細丸ゴシック体" panose="020F0200000000000000" pitchFamily="50" charset="-128"/>
              </a:rPr>
              <a:t>一社</a:t>
            </a:r>
            <a:r>
              <a:rPr lang="en-US" altLang="ja-JP" sz="1400" dirty="0">
                <a:latin typeface="ＤＦＰ新細丸ゴシック体" panose="020F0200000000000000" pitchFamily="50" charset="-128"/>
                <a:ea typeface="ＤＦＰ新細丸ゴシック体" panose="020F0200000000000000" pitchFamily="50" charset="-128"/>
              </a:rPr>
              <a:t>)</a:t>
            </a:r>
            <a:r>
              <a:rPr lang="ja-JP" altLang="ja-JP" sz="1400" dirty="0">
                <a:latin typeface="ＤＦＰ新細丸ゴシック体" panose="020F0200000000000000" pitchFamily="50" charset="-128"/>
                <a:ea typeface="ＤＦＰ新細丸ゴシック体" panose="020F0200000000000000" pitchFamily="50" charset="-128"/>
              </a:rPr>
              <a:t>日本染色協会　　　　　　　　　　　</a:t>
            </a:r>
          </a:p>
          <a:p>
            <a:r>
              <a:rPr lang="en-US" altLang="ja-JP" sz="1400" dirty="0">
                <a:latin typeface="ＤＦＰ新細丸ゴシック体" panose="020F0200000000000000" pitchFamily="50" charset="-128"/>
                <a:ea typeface="ＤＦＰ新細丸ゴシック体" panose="020F0200000000000000" pitchFamily="50" charset="-128"/>
              </a:rPr>
              <a:t>(</a:t>
            </a:r>
            <a:r>
              <a:rPr lang="ja-JP" altLang="ja-JP" sz="1400" dirty="0">
                <a:latin typeface="ＤＦＰ新細丸ゴシック体" panose="020F0200000000000000" pitchFamily="50" charset="-128"/>
                <a:ea typeface="ＤＦＰ新細丸ゴシック体" panose="020F0200000000000000" pitchFamily="50" charset="-128"/>
              </a:rPr>
              <a:t>一社</a:t>
            </a:r>
            <a:r>
              <a:rPr lang="en-US" altLang="ja-JP" sz="1400" dirty="0">
                <a:latin typeface="ＤＦＰ新細丸ゴシック体" panose="020F0200000000000000" pitchFamily="50" charset="-128"/>
                <a:ea typeface="ＤＦＰ新細丸ゴシック体" panose="020F0200000000000000" pitchFamily="50" charset="-128"/>
              </a:rPr>
              <a:t>)</a:t>
            </a:r>
            <a:r>
              <a:rPr lang="ja-JP" altLang="ja-JP" sz="1400" dirty="0">
                <a:latin typeface="ＤＦＰ新細丸ゴシック体" panose="020F0200000000000000" pitchFamily="50" charset="-128"/>
                <a:ea typeface="ＤＦＰ新細丸ゴシック体" panose="020F0200000000000000" pitchFamily="50" charset="-128"/>
              </a:rPr>
              <a:t>日本ソーイング技術研究協会　　　　</a:t>
            </a:r>
          </a:p>
          <a:p>
            <a:r>
              <a:rPr lang="ja-JP" altLang="ja-JP" sz="1400" dirty="0">
                <a:latin typeface="ＤＦＰ新細丸ゴシック体" panose="020F0200000000000000" pitchFamily="50" charset="-128"/>
                <a:ea typeface="ＤＦＰ新細丸ゴシック体" panose="020F0200000000000000" pitchFamily="50" charset="-128"/>
              </a:rPr>
              <a:t>日本タオル工業組合連合会　　　　　　　　</a:t>
            </a:r>
          </a:p>
          <a:p>
            <a:r>
              <a:rPr lang="ja-JP" altLang="ja-JP" sz="1400" dirty="0">
                <a:latin typeface="ＤＦＰ新細丸ゴシック体" panose="020F0200000000000000" pitchFamily="50" charset="-128"/>
                <a:ea typeface="ＤＦＰ新細丸ゴシック体" panose="020F0200000000000000" pitchFamily="50" charset="-128"/>
              </a:rPr>
              <a:t>日本テントシート工業組合連合会　　　　　</a:t>
            </a:r>
          </a:p>
          <a:p>
            <a:r>
              <a:rPr lang="ja-JP" altLang="ja-JP" sz="1400" dirty="0">
                <a:latin typeface="ＤＦＰ新細丸ゴシック体" panose="020F0200000000000000" pitchFamily="50" charset="-128"/>
                <a:ea typeface="ＤＦＰ新細丸ゴシック体" panose="020F0200000000000000" pitchFamily="50" charset="-128"/>
              </a:rPr>
              <a:t>日本ニット工業組合連合会　　　　　　　　</a:t>
            </a:r>
          </a:p>
          <a:p>
            <a:r>
              <a:rPr lang="ja-JP" altLang="ja-JP" sz="1400" dirty="0">
                <a:latin typeface="ＤＦＰ新細丸ゴシック体" panose="020F0200000000000000" pitchFamily="50" charset="-128"/>
                <a:ea typeface="ＤＦＰ新細丸ゴシック体" panose="020F0200000000000000" pitchFamily="50" charset="-128"/>
              </a:rPr>
              <a:t>日本ニット中央卸商業組合連合会</a:t>
            </a:r>
            <a:endParaRPr lang="en-US" altLang="ja-JP" sz="1400" dirty="0">
              <a:latin typeface="ＤＦＰ新細丸ゴシック体" panose="020F0200000000000000" pitchFamily="50" charset="-128"/>
              <a:ea typeface="ＤＦＰ新細丸ゴシック体" panose="020F0200000000000000" pitchFamily="50" charset="-128"/>
            </a:endParaRPr>
          </a:p>
          <a:p>
            <a:r>
              <a:rPr lang="ja-JP" altLang="ja-JP" sz="1400" dirty="0">
                <a:latin typeface="ＤＦＰ新細丸ゴシック体" panose="020F0200000000000000" pitchFamily="50" charset="-128"/>
                <a:ea typeface="ＤＦＰ新細丸ゴシック体" panose="020F0200000000000000" pitchFamily="50" charset="-128"/>
              </a:rPr>
              <a:t>日本縫糸工業協会　　　　　　　　　　　　</a:t>
            </a:r>
          </a:p>
          <a:p>
            <a:r>
              <a:rPr lang="ja-JP" altLang="ja-JP" sz="1400" dirty="0">
                <a:latin typeface="ＤＦＰ新細丸ゴシック体" panose="020F0200000000000000" pitchFamily="50" charset="-128"/>
                <a:ea typeface="ＤＦＰ新細丸ゴシック体" panose="020F0200000000000000" pitchFamily="50" charset="-128"/>
              </a:rPr>
              <a:t>日本撚糸工業組合連合会　</a:t>
            </a:r>
            <a:endParaRPr lang="ja-JP" altLang="en-US" dirty="0">
              <a:latin typeface="ＤＦＰ新細丸ゴシック体" panose="020F0200000000000000" pitchFamily="50" charset="-128"/>
              <a:ea typeface="ＤＦＰ新細丸ゴシック体" panose="020F0200000000000000" pitchFamily="50" charset="-128"/>
              <a:cs typeface="メイリオ" panose="020B0604030504040204" pitchFamily="50" charset="-128"/>
            </a:endParaRPr>
          </a:p>
        </p:txBody>
      </p:sp>
      <p:sp>
        <p:nvSpPr>
          <p:cNvPr id="11" name="テキスト ボックス 10"/>
          <p:cNvSpPr txBox="1"/>
          <p:nvPr/>
        </p:nvSpPr>
        <p:spPr>
          <a:xfrm>
            <a:off x="5951982" y="782285"/>
            <a:ext cx="4896545" cy="6124754"/>
          </a:xfrm>
          <a:prstGeom prst="rect">
            <a:avLst/>
          </a:prstGeom>
          <a:noFill/>
        </p:spPr>
        <p:txBody>
          <a:bodyPr wrap="square" rtlCol="0">
            <a:spAutoFit/>
          </a:bodyPr>
          <a:lstStyle/>
          <a:p>
            <a:r>
              <a:rPr lang="zh-TW" altLang="en-US" sz="1400" dirty="0">
                <a:latin typeface="ＤＦＰ新細丸ゴシック体" panose="020F0200000000000000" pitchFamily="50" charset="-128"/>
                <a:ea typeface="ＤＦＰ新細丸ゴシック体" panose="020F0200000000000000" pitchFamily="50" charset="-128"/>
              </a:rPr>
              <a:t>日本被服工業組合連合会</a:t>
            </a:r>
            <a:endParaRPr lang="ja-JP" altLang="en-US" sz="1400" dirty="0">
              <a:latin typeface="ＤＦＰ新細丸ゴシック体" panose="020F0200000000000000" pitchFamily="50" charset="-128"/>
              <a:ea typeface="ＤＦＰ新細丸ゴシック体" panose="020F0200000000000000" pitchFamily="50" charset="-128"/>
            </a:endParaRPr>
          </a:p>
          <a:p>
            <a:r>
              <a:rPr lang="ja-JP" altLang="ja-JP" sz="1400" dirty="0">
                <a:latin typeface="ＤＦＰ新細丸ゴシック体" panose="020F0200000000000000" pitchFamily="50" charset="-128"/>
                <a:ea typeface="ＤＦＰ新細丸ゴシック体" panose="020F0200000000000000" pitchFamily="50" charset="-128"/>
              </a:rPr>
              <a:t>日本ふとん製造協同組合　　　　　　　　　　　　　</a:t>
            </a:r>
          </a:p>
          <a:p>
            <a:r>
              <a:rPr lang="ja-JP" altLang="ja-JP" sz="1400" dirty="0">
                <a:latin typeface="ＤＦＰ新細丸ゴシック体" panose="020F0200000000000000" pitchFamily="50" charset="-128"/>
                <a:ea typeface="ＤＦＰ新細丸ゴシック体" panose="020F0200000000000000" pitchFamily="50" charset="-128"/>
              </a:rPr>
              <a:t>日本紡績協会　　　　　　　　　　　　</a:t>
            </a:r>
          </a:p>
          <a:p>
            <a:r>
              <a:rPr lang="en-US" altLang="ja-JP" sz="1400" dirty="0">
                <a:latin typeface="ＤＦＰ新細丸ゴシック体" panose="020F0200000000000000" pitchFamily="50" charset="-128"/>
                <a:ea typeface="ＤＦＰ新細丸ゴシック体" panose="020F0200000000000000" pitchFamily="50" charset="-128"/>
              </a:rPr>
              <a:t>(</a:t>
            </a:r>
            <a:r>
              <a:rPr lang="ja-JP" altLang="ja-JP" sz="1400" dirty="0">
                <a:latin typeface="ＤＦＰ新細丸ゴシック体" panose="020F0200000000000000" pitchFamily="50" charset="-128"/>
                <a:ea typeface="ＤＦＰ新細丸ゴシック体" panose="020F0200000000000000" pitchFamily="50" charset="-128"/>
              </a:rPr>
              <a:t>一社</a:t>
            </a:r>
            <a:r>
              <a:rPr lang="en-US" altLang="ja-JP" sz="1400" dirty="0">
                <a:latin typeface="ＤＦＰ新細丸ゴシック体" panose="020F0200000000000000" pitchFamily="50" charset="-128"/>
                <a:ea typeface="ＤＦＰ新細丸ゴシック体" panose="020F0200000000000000" pitchFamily="50" charset="-128"/>
              </a:rPr>
              <a:t>)</a:t>
            </a:r>
            <a:r>
              <a:rPr lang="ja-JP" altLang="ja-JP" sz="1400" dirty="0">
                <a:latin typeface="ＤＦＰ新細丸ゴシック体" panose="020F0200000000000000" pitchFamily="50" charset="-128"/>
                <a:ea typeface="ＤＦＰ新細丸ゴシック体" panose="020F0200000000000000" pitchFamily="50" charset="-128"/>
              </a:rPr>
              <a:t>日本ボディファッション協会　　　　</a:t>
            </a:r>
          </a:p>
          <a:p>
            <a:r>
              <a:rPr lang="ja-JP" altLang="ja-JP" sz="1400" dirty="0">
                <a:latin typeface="ＤＦＰ新細丸ゴシック体" panose="020F0200000000000000" pitchFamily="50" charset="-128"/>
                <a:ea typeface="ＤＦＰ新細丸ゴシック体" panose="020F0200000000000000" pitchFamily="50" charset="-128"/>
              </a:rPr>
              <a:t>日本綿スフ織物工業連合会　　　　　　　　</a:t>
            </a:r>
          </a:p>
          <a:p>
            <a:r>
              <a:rPr lang="ja-JP" altLang="ja-JP" sz="1400" dirty="0">
                <a:latin typeface="ＤＦＰ新細丸ゴシック体" panose="020F0200000000000000" pitchFamily="50" charset="-128"/>
                <a:ea typeface="ＤＦＰ新細丸ゴシック体" panose="020F0200000000000000" pitchFamily="50" charset="-128"/>
              </a:rPr>
              <a:t>日本毛布工業組合　　　　　　　　　　　　</a:t>
            </a:r>
          </a:p>
          <a:p>
            <a:r>
              <a:rPr lang="ja-JP" altLang="ja-JP" sz="1400" dirty="0">
                <a:latin typeface="ＤＦＰ新細丸ゴシック体" panose="020F0200000000000000" pitchFamily="50" charset="-128"/>
                <a:ea typeface="ＤＦＰ新細丸ゴシック体" panose="020F0200000000000000" pitchFamily="50" charset="-128"/>
              </a:rPr>
              <a:t>日本輸出縫製品工業組合　　　　　　　　　</a:t>
            </a:r>
          </a:p>
          <a:p>
            <a:r>
              <a:rPr lang="zh-TW" altLang="en-US" sz="1400" dirty="0">
                <a:latin typeface="ＤＦＰ新細丸ゴシック体" panose="020F0200000000000000" pitchFamily="50" charset="-128"/>
                <a:ea typeface="ＤＦＰ新細丸ゴシック体" panose="020F0200000000000000" pitchFamily="50" charset="-128"/>
              </a:rPr>
              <a:t>日本繊維輸出組合　　　　　　　　　　　　</a:t>
            </a:r>
          </a:p>
          <a:p>
            <a:r>
              <a:rPr lang="zh-TW" altLang="en-US" sz="1400" dirty="0">
                <a:latin typeface="ＤＦＰ新細丸ゴシック体" panose="020F0200000000000000" pitchFamily="50" charset="-128"/>
                <a:ea typeface="ＤＦＰ新細丸ゴシック体" panose="020F0200000000000000" pitchFamily="50" charset="-128"/>
              </a:rPr>
              <a:t>日本繊維輸入組合</a:t>
            </a:r>
            <a:endParaRPr lang="ja-JP" altLang="en-US" sz="1400" dirty="0">
              <a:latin typeface="ＤＦＰ新細丸ゴシック体" panose="020F0200000000000000" pitchFamily="50" charset="-128"/>
              <a:ea typeface="ＤＦＰ新細丸ゴシック体" panose="020F0200000000000000" pitchFamily="50" charset="-128"/>
            </a:endParaRPr>
          </a:p>
          <a:p>
            <a:r>
              <a:rPr lang="ja-JP" altLang="ja-JP" sz="1400" dirty="0">
                <a:latin typeface="ＤＦＰ新細丸ゴシック体" panose="020F0200000000000000" pitchFamily="50" charset="-128"/>
                <a:ea typeface="ＤＦＰ新細丸ゴシック体" panose="020F0200000000000000" pitchFamily="50" charset="-128"/>
              </a:rPr>
              <a:t>日本羊毛産業協会　　　　　　　　　　　　</a:t>
            </a:r>
          </a:p>
          <a:p>
            <a:r>
              <a:rPr lang="ja-JP" altLang="ja-JP" sz="1400" dirty="0">
                <a:latin typeface="ＤＦＰ新細丸ゴシック体" panose="020F0200000000000000" pitchFamily="50" charset="-128"/>
                <a:ea typeface="ＤＦＰ新細丸ゴシック体" panose="020F0200000000000000" pitchFamily="50" charset="-128"/>
              </a:rPr>
              <a:t>日本和紡績工業組合</a:t>
            </a:r>
            <a:endParaRPr lang="en-US" altLang="ja-JP" sz="1400" b="1" dirty="0">
              <a:latin typeface="ＤＦＰ新細丸ゴシック体" panose="020F0200000000000000" pitchFamily="50" charset="-128"/>
              <a:ea typeface="ＤＦＰ新細丸ゴシック体" panose="020F0200000000000000" pitchFamily="50" charset="-128"/>
            </a:endParaRPr>
          </a:p>
          <a:p>
            <a:endParaRPr lang="en-US" altLang="ja-JP" sz="1400" b="1" dirty="0">
              <a:latin typeface="ＤＦＰ新細丸ゴシック体" panose="020F0200000000000000" pitchFamily="50" charset="-128"/>
              <a:ea typeface="ＤＦＰ新細丸ゴシック体" panose="020F0200000000000000" pitchFamily="50" charset="-128"/>
            </a:endParaRPr>
          </a:p>
          <a:p>
            <a:r>
              <a:rPr lang="ja-JP" altLang="ja-JP" sz="1400" b="1" dirty="0">
                <a:latin typeface="ＤＦＰ新細丸ゴシック体" panose="020F0200000000000000" pitchFamily="50" charset="-128"/>
                <a:ea typeface="ＤＦＰ新細丸ゴシック体" panose="020F0200000000000000" pitchFamily="50" charset="-128"/>
              </a:rPr>
              <a:t>【事業所管省庁】</a:t>
            </a:r>
          </a:p>
          <a:p>
            <a:r>
              <a:rPr lang="ja-JP" altLang="ja-JP" sz="1400" dirty="0">
                <a:latin typeface="ＤＦＰ新細丸ゴシック体" panose="020F0200000000000000" pitchFamily="50" charset="-128"/>
                <a:ea typeface="ＤＦＰ新細丸ゴシック体" panose="020F0200000000000000" pitchFamily="50" charset="-128"/>
              </a:rPr>
              <a:t>経済産業省製造産業局</a:t>
            </a:r>
            <a:endParaRPr lang="en-US" altLang="ja-JP" sz="1400" dirty="0">
              <a:latin typeface="ＤＦＰ新細丸ゴシック体" panose="020F0200000000000000" pitchFamily="50" charset="-128"/>
              <a:ea typeface="ＤＦＰ新細丸ゴシック体" panose="020F0200000000000000" pitchFamily="50" charset="-128"/>
            </a:endParaRPr>
          </a:p>
          <a:p>
            <a:endParaRPr lang="en-US" altLang="ja-JP" sz="1400" dirty="0">
              <a:latin typeface="ＤＦＰ新細丸ゴシック体" panose="020F0200000000000000" pitchFamily="50" charset="-128"/>
              <a:ea typeface="ＤＦＰ新細丸ゴシック体" panose="020F0200000000000000" pitchFamily="50" charset="-128"/>
            </a:endParaRPr>
          </a:p>
          <a:p>
            <a:r>
              <a:rPr lang="ja-JP" altLang="ja-JP" sz="1400" b="1" dirty="0">
                <a:latin typeface="ＤＦＰ新細丸ゴシック体" panose="020F0200000000000000" pitchFamily="50" charset="-128"/>
                <a:ea typeface="ＤＦＰ新細丸ゴシック体" panose="020F0200000000000000" pitchFamily="50" charset="-128"/>
              </a:rPr>
              <a:t>【オブザーバー】</a:t>
            </a:r>
          </a:p>
          <a:p>
            <a:r>
              <a:rPr lang="ja-JP" altLang="ja-JP" sz="1400" dirty="0">
                <a:latin typeface="ＤＦＰ新細丸ゴシック体" panose="020F0200000000000000" pitchFamily="50" charset="-128"/>
                <a:ea typeface="ＤＦＰ新細丸ゴシック体" panose="020F0200000000000000" pitchFamily="50" charset="-128"/>
              </a:rPr>
              <a:t>法務省入国管理局入国在留課　　　　　　　</a:t>
            </a:r>
          </a:p>
          <a:p>
            <a:r>
              <a:rPr lang="ja-JP" altLang="ja-JP" sz="1400" dirty="0">
                <a:latin typeface="ＤＦＰ新細丸ゴシック体" panose="020F0200000000000000" pitchFamily="50" charset="-128"/>
                <a:ea typeface="ＤＦＰ新細丸ゴシック体" panose="020F0200000000000000" pitchFamily="50" charset="-128"/>
              </a:rPr>
              <a:t>厚生労働省人材開発統括官</a:t>
            </a:r>
            <a:r>
              <a:rPr lang="ja-JP" altLang="en-US" sz="1400" dirty="0">
                <a:latin typeface="ＤＦＰ新細丸ゴシック体" panose="020F0200000000000000" pitchFamily="50" charset="-128"/>
                <a:ea typeface="ＤＦＰ新細丸ゴシック体" panose="020F0200000000000000" pitchFamily="50" charset="-128"/>
              </a:rPr>
              <a:t>付海外</a:t>
            </a:r>
            <a:r>
              <a:rPr lang="ja-JP" altLang="ja-JP" sz="1400" dirty="0">
                <a:latin typeface="ＤＦＰ新細丸ゴシック体" panose="020F0200000000000000" pitchFamily="50" charset="-128"/>
                <a:ea typeface="ＤＦＰ新細丸ゴシック体" panose="020F0200000000000000" pitchFamily="50" charset="-128"/>
              </a:rPr>
              <a:t>人材育成担当参事官室</a:t>
            </a:r>
            <a:r>
              <a:rPr lang="en-US" altLang="ja-JP" sz="1400" dirty="0">
                <a:latin typeface="ＤＦＰ新細丸ゴシック体" panose="020F0200000000000000" pitchFamily="50" charset="-128"/>
                <a:ea typeface="ＤＦＰ新細丸ゴシック体" panose="020F0200000000000000" pitchFamily="50" charset="-128"/>
              </a:rPr>
              <a:t>	</a:t>
            </a:r>
            <a:endParaRPr lang="ja-JP" altLang="ja-JP" sz="1400" dirty="0">
              <a:latin typeface="ＤＦＰ新細丸ゴシック体" panose="020F0200000000000000" pitchFamily="50" charset="-128"/>
              <a:ea typeface="ＤＦＰ新細丸ゴシック体" panose="020F0200000000000000" pitchFamily="50" charset="-128"/>
            </a:endParaRPr>
          </a:p>
          <a:p>
            <a:r>
              <a:rPr lang="ja-JP" altLang="ja-JP" sz="1400" dirty="0">
                <a:latin typeface="ＤＦＰ新細丸ゴシック体" panose="020F0200000000000000" pitchFamily="50" charset="-128"/>
                <a:ea typeface="ＤＦＰ新細丸ゴシック体" panose="020F0200000000000000" pitchFamily="50" charset="-128"/>
              </a:rPr>
              <a:t>経済産業省経済産業政策局産業人材政策担当参事官室</a:t>
            </a:r>
          </a:p>
          <a:p>
            <a:r>
              <a:rPr lang="ja-JP" altLang="ja-JP" sz="1400" dirty="0">
                <a:latin typeface="ＤＦＰ新細丸ゴシック体" panose="020F0200000000000000" pitchFamily="50" charset="-128"/>
                <a:ea typeface="ＤＦＰ新細丸ゴシック体" panose="020F0200000000000000" pitchFamily="50" charset="-128"/>
              </a:rPr>
              <a:t>外国人技能実習機構監理団体部　　　　　　</a:t>
            </a:r>
          </a:p>
          <a:p>
            <a:r>
              <a:rPr lang="ja-JP" altLang="ja-JP" sz="1400" dirty="0">
                <a:latin typeface="ＤＦＰ新細丸ゴシック体" panose="020F0200000000000000" pitchFamily="50" charset="-128"/>
                <a:ea typeface="ＤＦＰ新細丸ゴシック体" panose="020F0200000000000000" pitchFamily="50" charset="-128"/>
              </a:rPr>
              <a:t>全日本帽子協会　　　　　　　　　　　　　</a:t>
            </a:r>
          </a:p>
          <a:p>
            <a:r>
              <a:rPr lang="ja-JP" altLang="ja-JP" sz="1400" dirty="0">
                <a:latin typeface="ＤＦＰ新細丸ゴシック体" panose="020F0200000000000000" pitchFamily="50" charset="-128"/>
                <a:ea typeface="ＤＦＰ新細丸ゴシック体" panose="020F0200000000000000" pitchFamily="50" charset="-128"/>
              </a:rPr>
              <a:t>日本編レース工業組合連合会　　　　　　　　　　　　　　　　</a:t>
            </a:r>
          </a:p>
          <a:p>
            <a:r>
              <a:rPr lang="ja-JP" altLang="ja-JP" sz="1400" dirty="0">
                <a:latin typeface="ＤＦＰ新細丸ゴシック体" panose="020F0200000000000000" pitchFamily="50" charset="-128"/>
                <a:ea typeface="ＤＦＰ新細丸ゴシック体" panose="020F0200000000000000" pitchFamily="50" charset="-128"/>
              </a:rPr>
              <a:t>日本作業手袋工業組合連合会　　　　　　　</a:t>
            </a:r>
          </a:p>
          <a:p>
            <a:r>
              <a:rPr lang="ja-JP" altLang="ja-JP" sz="1400" dirty="0">
                <a:latin typeface="ＤＦＰ新細丸ゴシック体" panose="020F0200000000000000" pitchFamily="50" charset="-128"/>
                <a:ea typeface="ＤＦＰ新細丸ゴシック体" panose="020F0200000000000000" pitchFamily="50" charset="-128"/>
              </a:rPr>
              <a:t>日本製網工業組合　　　　　　　　　　　　</a:t>
            </a:r>
          </a:p>
          <a:p>
            <a:r>
              <a:rPr lang="en-US" altLang="ja-JP" sz="1400" dirty="0">
                <a:latin typeface="ＤＦＰ新細丸ゴシック体" panose="020F0200000000000000" pitchFamily="50" charset="-128"/>
                <a:ea typeface="ＤＦＰ新細丸ゴシック体" panose="020F0200000000000000" pitchFamily="50" charset="-128"/>
              </a:rPr>
              <a:t>(</a:t>
            </a:r>
            <a:r>
              <a:rPr lang="ja-JP" altLang="ja-JP" sz="1400" dirty="0">
                <a:latin typeface="ＤＦＰ新細丸ゴシック体" panose="020F0200000000000000" pitchFamily="50" charset="-128"/>
                <a:ea typeface="ＤＦＰ新細丸ゴシック体" panose="020F0200000000000000" pitchFamily="50" charset="-128"/>
              </a:rPr>
              <a:t>一社</a:t>
            </a:r>
            <a:r>
              <a:rPr lang="en-US" altLang="ja-JP" sz="1400" dirty="0">
                <a:latin typeface="ＤＦＰ新細丸ゴシック体" panose="020F0200000000000000" pitchFamily="50" charset="-128"/>
                <a:ea typeface="ＤＦＰ新細丸ゴシック体" panose="020F0200000000000000" pitchFamily="50" charset="-128"/>
              </a:rPr>
              <a:t>)</a:t>
            </a:r>
            <a:r>
              <a:rPr lang="ja-JP" altLang="ja-JP" sz="1400" dirty="0">
                <a:latin typeface="ＤＦＰ新細丸ゴシック体" panose="020F0200000000000000" pitchFamily="50" charset="-128"/>
                <a:ea typeface="ＤＦＰ新細丸ゴシック体" panose="020F0200000000000000" pitchFamily="50" charset="-128"/>
              </a:rPr>
              <a:t>繊維評価技術協議会　　　　　　　　　　　　　　　　　　　</a:t>
            </a:r>
          </a:p>
          <a:p>
            <a:r>
              <a:rPr lang="ja-JP" altLang="ja-JP" sz="1400" dirty="0">
                <a:latin typeface="ＤＦＰ新細丸ゴシック体" panose="020F0200000000000000" pitchFamily="50" charset="-128"/>
                <a:ea typeface="ＤＦＰ新細丸ゴシック体" panose="020F0200000000000000" pitchFamily="50" charset="-128"/>
              </a:rPr>
              <a:t>日本手袋工業組合　　　　　　　　　　　　</a:t>
            </a:r>
          </a:p>
          <a:p>
            <a:r>
              <a:rPr lang="ja-JP" altLang="ja-JP" sz="1400" dirty="0">
                <a:latin typeface="ＤＦＰ新細丸ゴシック体" panose="020F0200000000000000" pitchFamily="50" charset="-128"/>
                <a:ea typeface="ＤＦＰ新細丸ゴシック体" panose="020F0200000000000000" pitchFamily="50" charset="-128"/>
              </a:rPr>
              <a:t>日本ネクタイ組合連合会</a:t>
            </a:r>
            <a:endParaRPr lang="ja-JP" altLang="en-US" sz="1400" dirty="0">
              <a:latin typeface="ＤＦＰ新細丸ゴシック体" panose="020F0200000000000000" pitchFamily="50" charset="-128"/>
              <a:ea typeface="ＤＦＰ新細丸ゴシック体" panose="020F0200000000000000" pitchFamily="50" charset="-128"/>
            </a:endParaRPr>
          </a:p>
          <a:p>
            <a:r>
              <a:rPr lang="zh-TW" altLang="en-US" sz="1400" dirty="0">
                <a:latin typeface="ＤＦＰ新細丸ゴシック体" panose="020F0200000000000000" pitchFamily="50" charset="-128"/>
                <a:ea typeface="ＤＦＰ新細丸ゴシック体" panose="020F0200000000000000" pitchFamily="50" charset="-128"/>
              </a:rPr>
              <a:t>日本不織布協会</a:t>
            </a:r>
            <a:r>
              <a:rPr lang="ja-JP" altLang="ja-JP" sz="1400" dirty="0">
                <a:latin typeface="ＤＦＰ新細丸ゴシック体" panose="020F0200000000000000" pitchFamily="50" charset="-128"/>
                <a:ea typeface="ＤＦＰ新細丸ゴシック体" panose="020F0200000000000000" pitchFamily="50" charset="-128"/>
              </a:rPr>
              <a:t>　　</a:t>
            </a:r>
            <a:endParaRPr lang="ja-JP" altLang="ja-JP" dirty="0">
              <a:latin typeface="ＤＦＰ新細丸ゴシック体" panose="020F0200000000000000" pitchFamily="50" charset="-128"/>
              <a:ea typeface="ＤＦＰ新細丸ゴシック体" panose="020F0200000000000000" pitchFamily="50" charset="-128"/>
            </a:endParaRPr>
          </a:p>
        </p:txBody>
      </p:sp>
      <p:sp>
        <p:nvSpPr>
          <p:cNvPr id="7" name="テキスト ボックス 6">
            <a:extLst>
              <a:ext uri="{FF2B5EF4-FFF2-40B4-BE49-F238E27FC236}">
                <a16:creationId xmlns="" xmlns:a16="http://schemas.microsoft.com/office/drawing/2014/main" id="{C2434796-F202-4782-BD45-A512B9518B6B}"/>
              </a:ext>
            </a:extLst>
          </p:cNvPr>
          <p:cNvSpPr txBox="1"/>
          <p:nvPr/>
        </p:nvSpPr>
        <p:spPr>
          <a:xfrm>
            <a:off x="11566567" y="6424543"/>
            <a:ext cx="510636"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16</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3282390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3"/>
          </p:nvPr>
        </p:nvSpPr>
        <p:spPr>
          <a:xfrm>
            <a:off x="1153446" y="764705"/>
            <a:ext cx="10098322" cy="1234184"/>
          </a:xfrm>
        </p:spPr>
        <p:txBody>
          <a:bodyPr wrap="square"/>
          <a:lstStyle/>
          <a:p>
            <a:pPr marL="263525" indent="-263525">
              <a:lnSpc>
                <a:spcPct val="100000"/>
              </a:lnSpc>
              <a:spcAft>
                <a:spcPts val="600"/>
              </a:spcAft>
            </a:pPr>
            <a:r>
              <a:rPr lang="ja-JP" altLang="en-US" sz="1800" dirty="0">
                <a:latin typeface="ＤＦＰ新細丸ゴシック体" panose="020F0200000000000000" pitchFamily="50" charset="-128"/>
                <a:ea typeface="ＤＦＰ新細丸ゴシック体" panose="020F0200000000000000" pitchFamily="50" charset="-128"/>
              </a:rPr>
              <a:t>・問題ある受入企業等は、主務官庁（法務省、厚生労働省）による適切な法執行等を通じ、確実に排除されるべきものであるが、繊維業界としても業界団体主導で以下の事項に取り組む。</a:t>
            </a:r>
          </a:p>
          <a:p>
            <a:pPr marL="93663" indent="-93663">
              <a:lnSpc>
                <a:spcPct val="100000"/>
              </a:lnSpc>
              <a:spcAft>
                <a:spcPts val="600"/>
              </a:spcAft>
            </a:pPr>
            <a:r>
              <a:rPr lang="ja-JP" altLang="en-US" sz="1800" dirty="0">
                <a:latin typeface="ＤＦＰ新細丸ゴシック体" panose="020F0200000000000000" pitchFamily="50" charset="-128"/>
                <a:ea typeface="ＤＦＰ新細丸ゴシック体" panose="020F0200000000000000" pitchFamily="50" charset="-128"/>
              </a:rPr>
              <a:t>・大企業から率先して具体的行動をとる。</a:t>
            </a:r>
            <a:endParaRPr lang="en-US" altLang="ja-JP" sz="1800" dirty="0">
              <a:latin typeface="ＤＦＰ新細丸ゴシック体" panose="020F0200000000000000" pitchFamily="50" charset="-128"/>
              <a:ea typeface="ＤＦＰ新細丸ゴシック体" panose="020F0200000000000000" pitchFamily="50" charset="-128"/>
            </a:endParaRPr>
          </a:p>
          <a:p>
            <a:pPr marL="177800" indent="-177800"/>
            <a:r>
              <a:rPr lang="ja-JP" altLang="en-US" sz="1800" dirty="0">
                <a:latin typeface="ＤＦＰ新細丸ゴシック体" panose="020F0200000000000000" pitchFamily="50" charset="-128"/>
                <a:ea typeface="ＤＦＰ新細丸ゴシック体" panose="020F0200000000000000" pitchFamily="50" charset="-128"/>
              </a:rPr>
              <a:t>・縫製業の受発注企業及び業界団体は早急かつ重点的に取り組む。 </a:t>
            </a:r>
          </a:p>
        </p:txBody>
      </p:sp>
      <p:sp>
        <p:nvSpPr>
          <p:cNvPr id="6" name="正方形/長方形 5">
            <a:extLst>
              <a:ext uri="{FF2B5EF4-FFF2-40B4-BE49-F238E27FC236}">
                <a16:creationId xmlns="" xmlns:a16="http://schemas.microsoft.com/office/drawing/2014/main" id="{9AA62830-69BC-4497-9EE9-88BC64D8378A}"/>
              </a:ext>
            </a:extLst>
          </p:cNvPr>
          <p:cNvSpPr/>
          <p:nvPr/>
        </p:nvSpPr>
        <p:spPr>
          <a:xfrm>
            <a:off x="1013964" y="249321"/>
            <a:ext cx="2954655" cy="369332"/>
          </a:xfrm>
          <a:prstGeom prst="rect">
            <a:avLst/>
          </a:prstGeom>
        </p:spPr>
        <p:txBody>
          <a:bodyPr wrap="none">
            <a:spAutoFit/>
          </a:bodyPr>
          <a:lstStyle/>
          <a:p>
            <a:pPr>
              <a:spcAft>
                <a:spcPts val="600"/>
              </a:spcAft>
            </a:pPr>
            <a:r>
              <a:rPr lang="ja-JP" altLang="en-US" b="1" dirty="0">
                <a:latin typeface="ＤＦＰ新細丸ゴシック体" panose="020F0200000000000000" pitchFamily="50" charset="-128"/>
                <a:ea typeface="ＤＦＰ新細丸ゴシック体" panose="020F0200000000000000" pitchFamily="50" charset="-128"/>
              </a:rPr>
              <a:t>３．繊維業界としての取組</a:t>
            </a:r>
            <a:endParaRPr lang="en-US" altLang="ja-JP" b="1" dirty="0">
              <a:latin typeface="ＤＦＰ新細丸ゴシック体" panose="020F0200000000000000" pitchFamily="50" charset="-128"/>
              <a:ea typeface="ＤＦＰ新細丸ゴシック体" panose="020F0200000000000000" pitchFamily="50" charset="-128"/>
            </a:endParaRPr>
          </a:p>
        </p:txBody>
      </p:sp>
      <p:sp>
        <p:nvSpPr>
          <p:cNvPr id="7" name="テキスト プレースホルダー 4">
            <a:extLst>
              <a:ext uri="{FF2B5EF4-FFF2-40B4-BE49-F238E27FC236}">
                <a16:creationId xmlns="" xmlns:a16="http://schemas.microsoft.com/office/drawing/2014/main" id="{0345C593-F470-4639-844A-2CD0B2362CE1}"/>
              </a:ext>
            </a:extLst>
          </p:cNvPr>
          <p:cNvSpPr txBox="1">
            <a:spLocks/>
          </p:cNvSpPr>
          <p:nvPr/>
        </p:nvSpPr>
        <p:spPr>
          <a:xfrm>
            <a:off x="1153446" y="2435157"/>
            <a:ext cx="10098322" cy="4141647"/>
          </a:xfrm>
          <a:prstGeom prst="rect">
            <a:avLst/>
          </a:prstGeom>
          <a:noFill/>
        </p:spPr>
        <p:txBody>
          <a:bodyPr vert="horz" wrap="square" lIns="0" tIns="0" rIns="0" bIns="0" rtlCol="0">
            <a:sp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spcAft>
                <a:spcPts val="600"/>
              </a:spcAft>
            </a:pPr>
            <a:r>
              <a:rPr lang="en-US" altLang="ja-JP" sz="1600" b="1" dirty="0">
                <a:latin typeface="ＤＦＰ新細丸ゴシック体" panose="020F0200000000000000" pitchFamily="50" charset="-128"/>
                <a:ea typeface="ＤＦＰ新細丸ゴシック体" panose="020F0200000000000000" pitchFamily="50" charset="-128"/>
              </a:rPr>
              <a:t>(1) </a:t>
            </a:r>
            <a:r>
              <a:rPr lang="ja-JP" altLang="en-US" sz="1600" b="1" dirty="0">
                <a:latin typeface="ＤＦＰ新細丸ゴシック体" panose="020F0200000000000000" pitchFamily="50" charset="-128"/>
                <a:ea typeface="ＤＦＰ新細丸ゴシック体" panose="020F0200000000000000" pitchFamily="50" charset="-128"/>
              </a:rPr>
              <a:t>技能実習に係る法令遵守等の徹底</a:t>
            </a:r>
            <a:endParaRPr lang="en-US" altLang="ja-JP" sz="1600" b="1" dirty="0">
              <a:latin typeface="ＤＦＰ新細丸ゴシック体" panose="020F0200000000000000" pitchFamily="50" charset="-128"/>
              <a:ea typeface="ＤＦＰ新細丸ゴシック体" panose="020F0200000000000000" pitchFamily="50" charset="-128"/>
            </a:endParaRPr>
          </a:p>
          <a:p>
            <a:pPr>
              <a:lnSpc>
                <a:spcPts val="400"/>
              </a:lnSpc>
            </a:pPr>
            <a:endParaRPr lang="ja-JP" altLang="en-US" sz="1600" dirty="0">
              <a:latin typeface="ＤＦＰ新細丸ゴシック体" panose="020F0200000000000000" pitchFamily="50" charset="-128"/>
              <a:ea typeface="ＤＦＰ新細丸ゴシック体" panose="020F0200000000000000" pitchFamily="50" charset="-128"/>
            </a:endParaRPr>
          </a:p>
          <a:p>
            <a:pPr>
              <a:spcAft>
                <a:spcPts val="1200"/>
              </a:spcAft>
            </a:pPr>
            <a:r>
              <a:rPr lang="ja-JP" altLang="en-US" sz="1600" dirty="0">
                <a:latin typeface="ＤＦＰ新細丸ゴシック体" panose="020F0200000000000000" pitchFamily="50" charset="-128"/>
                <a:ea typeface="ＤＦＰ新細丸ゴシック体" panose="020F0200000000000000" pitchFamily="50" charset="-128"/>
              </a:rPr>
              <a:t>・受入企業は社内研修会、業界団体は講習会等を実施する。</a:t>
            </a:r>
          </a:p>
          <a:p>
            <a:pPr>
              <a:spcAft>
                <a:spcPts val="1200"/>
              </a:spcAft>
            </a:pPr>
            <a:r>
              <a:rPr lang="ja-JP" altLang="en-US" sz="1600" dirty="0">
                <a:latin typeface="ＤＦＰ新細丸ゴシック体" panose="020F0200000000000000" pitchFamily="50" charset="-128"/>
                <a:ea typeface="ＤＦＰ新細丸ゴシック体" panose="020F0200000000000000" pitchFamily="50" charset="-128"/>
              </a:rPr>
              <a:t>・受入企業や業界団体は</a:t>
            </a:r>
            <a:r>
              <a:rPr lang="en-US" altLang="ja-JP" sz="1600" dirty="0">
                <a:latin typeface="ＤＦＰ新細丸ゴシック体" panose="020F0200000000000000" pitchFamily="50" charset="-128"/>
                <a:ea typeface="ＤＦＰ新細丸ゴシック体" panose="020F0200000000000000" pitchFamily="50" charset="-128"/>
              </a:rPr>
              <a:t>､</a:t>
            </a:r>
            <a:r>
              <a:rPr lang="ja-JP" altLang="en-US" sz="1600" dirty="0">
                <a:latin typeface="ＤＦＰ新細丸ゴシック体" panose="020F0200000000000000" pitchFamily="50" charset="-128"/>
                <a:ea typeface="ＤＦＰ新細丸ゴシック体" panose="020F0200000000000000" pitchFamily="50" charset="-128"/>
              </a:rPr>
              <a:t>技能実習生の技能修得や生活等を支援する。</a:t>
            </a:r>
          </a:p>
          <a:p>
            <a:pPr>
              <a:spcAft>
                <a:spcPts val="1200"/>
              </a:spcAft>
            </a:pPr>
            <a:r>
              <a:rPr lang="ja-JP" altLang="en-US" sz="1600" dirty="0">
                <a:latin typeface="ＤＦＰ新細丸ゴシック体" panose="020F0200000000000000" pitchFamily="50" charset="-128"/>
                <a:ea typeface="ＤＦＰ新細丸ゴシック体" panose="020F0200000000000000" pitchFamily="50" charset="-128"/>
              </a:rPr>
              <a:t>・受入企業は</a:t>
            </a:r>
            <a:r>
              <a:rPr lang="en-US" altLang="ja-JP" sz="1600" dirty="0">
                <a:latin typeface="ＤＦＰ新細丸ゴシック体" panose="020F0200000000000000" pitchFamily="50" charset="-128"/>
                <a:ea typeface="ＤＦＰ新細丸ゴシック体" panose="020F0200000000000000" pitchFamily="50" charset="-128"/>
              </a:rPr>
              <a:t>､</a:t>
            </a:r>
            <a:r>
              <a:rPr lang="ja-JP" altLang="en-US" sz="1600" dirty="0">
                <a:latin typeface="ＤＦＰ新細丸ゴシック体" panose="020F0200000000000000" pitchFamily="50" charset="-128"/>
                <a:ea typeface="ＤＦＰ新細丸ゴシック体" panose="020F0200000000000000" pitchFamily="50" charset="-128"/>
              </a:rPr>
              <a:t>発注企業や業界団体に技能実習の実施状況を報告する。</a:t>
            </a:r>
          </a:p>
          <a:p>
            <a:pPr>
              <a:spcAft>
                <a:spcPts val="600"/>
              </a:spcAft>
            </a:pPr>
            <a:r>
              <a:rPr lang="ja-JP" altLang="en-US" sz="1600" dirty="0">
                <a:latin typeface="ＤＦＰ新細丸ゴシック体" panose="020F0200000000000000" pitchFamily="50" charset="-128"/>
                <a:ea typeface="ＤＦＰ新細丸ゴシック体" panose="020F0200000000000000" pitchFamily="50" charset="-128"/>
              </a:rPr>
              <a:t>・業界団体は</a:t>
            </a:r>
            <a:r>
              <a:rPr lang="en-US" altLang="ja-JP" sz="1600" dirty="0">
                <a:latin typeface="ＤＦＰ新細丸ゴシック体" panose="020F0200000000000000" pitchFamily="50" charset="-128"/>
                <a:ea typeface="ＤＦＰ新細丸ゴシック体" panose="020F0200000000000000" pitchFamily="50" charset="-128"/>
              </a:rPr>
              <a:t>､</a:t>
            </a:r>
            <a:r>
              <a:rPr lang="ja-JP" altLang="en-US" sz="1600" dirty="0">
                <a:latin typeface="ＤＦＰ新細丸ゴシック体" panose="020F0200000000000000" pitchFamily="50" charset="-128"/>
                <a:ea typeface="ＤＦＰ新細丸ゴシック体" panose="020F0200000000000000" pitchFamily="50" charset="-128"/>
              </a:rPr>
              <a:t>会員企業の技能実習の実施状況をモニタリングし、指導、支援、監査等を行う。</a:t>
            </a:r>
          </a:p>
          <a:p>
            <a:pPr>
              <a:spcBef>
                <a:spcPts val="1200"/>
              </a:spcBef>
              <a:spcAft>
                <a:spcPts val="600"/>
              </a:spcAft>
            </a:pPr>
            <a:r>
              <a:rPr lang="en-US" altLang="ja-JP" sz="1600" b="1" dirty="0">
                <a:latin typeface="ＤＦＰ新細丸ゴシック体" panose="020F0200000000000000" pitchFamily="50" charset="-128"/>
                <a:ea typeface="ＤＦＰ新細丸ゴシック体" panose="020F0200000000000000" pitchFamily="50" charset="-128"/>
              </a:rPr>
              <a:t> (2) </a:t>
            </a:r>
            <a:r>
              <a:rPr lang="ja-JP" altLang="en-US" sz="1600" b="1" dirty="0">
                <a:latin typeface="ＤＦＰ新細丸ゴシック体" panose="020F0200000000000000" pitchFamily="50" charset="-128"/>
                <a:ea typeface="ＤＦＰ新細丸ゴシック体" panose="020F0200000000000000" pitchFamily="50" charset="-128"/>
              </a:rPr>
              <a:t>取引適正化の推進</a:t>
            </a:r>
          </a:p>
          <a:p>
            <a:pPr marL="185738" indent="-185738">
              <a:lnSpc>
                <a:spcPct val="100000"/>
              </a:lnSpc>
              <a:spcAft>
                <a:spcPts val="1200"/>
              </a:spcAft>
            </a:pPr>
            <a:r>
              <a:rPr lang="ja-JP" altLang="en-US" sz="1600" dirty="0">
                <a:latin typeface="ＤＦＰ新細丸ゴシック体" panose="020F0200000000000000" pitchFamily="50" charset="-128"/>
                <a:ea typeface="ＤＦＰ新細丸ゴシック体" panose="020F0200000000000000" pitchFamily="50" charset="-128"/>
              </a:rPr>
              <a:t>・発注企業は、技能実習生等の適正な賃金・労働環境、事業の持続可能性等を確保できる水準となるよう十分考慮した上で、受注企業と適正な発注工賃等の取引条件を協議・決定する。</a:t>
            </a:r>
          </a:p>
          <a:p>
            <a:pPr marL="185738" indent="-185738">
              <a:lnSpc>
                <a:spcPct val="100000"/>
              </a:lnSpc>
              <a:spcAft>
                <a:spcPts val="1200"/>
              </a:spcAft>
            </a:pPr>
            <a:r>
              <a:rPr lang="ja-JP" altLang="en-US" sz="1600" dirty="0">
                <a:latin typeface="ＤＦＰ新細丸ゴシック体" panose="020F0200000000000000" pitchFamily="50" charset="-128"/>
                <a:ea typeface="ＤＦＰ新細丸ゴシック体" panose="020F0200000000000000" pitchFamily="50" charset="-128"/>
              </a:rPr>
              <a:t>・縫製の受発注企業は、「縫製工賃交渉支援クラウドサービス」（</a:t>
            </a:r>
            <a:r>
              <a:rPr lang="en-US" altLang="ja-JP" sz="1600" dirty="0">
                <a:latin typeface="ＤＦＰ新細丸ゴシック体" panose="020F0200000000000000" pitchFamily="50" charset="-128"/>
                <a:ea typeface="ＤＦＰ新細丸ゴシック体" panose="020F0200000000000000" pitchFamily="50" charset="-128"/>
              </a:rPr>
              <a:t>5</a:t>
            </a:r>
            <a:r>
              <a:rPr lang="ja-JP" altLang="en-US" sz="1600" dirty="0">
                <a:latin typeface="ＤＦＰ新細丸ゴシック体" panose="020F0200000000000000" pitchFamily="50" charset="-128"/>
                <a:ea typeface="ＤＦＰ新細丸ゴシック体" panose="020F0200000000000000" pitchFamily="50" charset="-128"/>
              </a:rPr>
              <a:t>月に運用開始）を活用するなど、適正な工賃を協議・決定する。</a:t>
            </a:r>
          </a:p>
          <a:p>
            <a:pPr marL="446088" indent="-446088">
              <a:lnSpc>
                <a:spcPct val="100000"/>
              </a:lnSpc>
              <a:spcAft>
                <a:spcPts val="1200"/>
              </a:spcAft>
            </a:pPr>
            <a:r>
              <a:rPr lang="ja-JP" altLang="en-US" sz="1600" dirty="0">
                <a:latin typeface="ＤＦＰ新細丸ゴシック体" panose="020F0200000000000000" pitchFamily="50" charset="-128"/>
                <a:ea typeface="ＤＦＰ新細丸ゴシック体" panose="020F0200000000000000" pitchFamily="50" charset="-128"/>
              </a:rPr>
              <a:t>・</a:t>
            </a:r>
            <a:r>
              <a:rPr lang="en-US" altLang="ja-JP" sz="1600" dirty="0">
                <a:latin typeface="ＤＦＰ新細丸ゴシック体" panose="020F0200000000000000" pitchFamily="50" charset="-128"/>
                <a:ea typeface="ＤＦＰ新細丸ゴシック体" panose="020F0200000000000000" pitchFamily="50" charset="-128"/>
              </a:rPr>
              <a:t>SCM</a:t>
            </a:r>
            <a:r>
              <a:rPr lang="ja-JP" altLang="en-US" sz="1600" dirty="0">
                <a:latin typeface="ＤＦＰ新細丸ゴシック体" panose="020F0200000000000000" pitchFamily="50" charset="-128"/>
                <a:ea typeface="ＤＦＰ新細丸ゴシック体" panose="020F0200000000000000" pitchFamily="50" charset="-128"/>
              </a:rPr>
              <a:t>推進協議会は、本年</a:t>
            </a:r>
            <a:r>
              <a:rPr lang="en-US" altLang="ja-JP" sz="1600" dirty="0">
                <a:latin typeface="ＤＦＰ新細丸ゴシック体" panose="020F0200000000000000" pitchFamily="50" charset="-128"/>
                <a:ea typeface="ＤＦＰ新細丸ゴシック体" panose="020F0200000000000000" pitchFamily="50" charset="-128"/>
              </a:rPr>
              <a:t>8</a:t>
            </a:r>
            <a:r>
              <a:rPr lang="ja-JP" altLang="en-US" sz="1600" dirty="0">
                <a:latin typeface="ＤＦＰ新細丸ゴシック体" panose="020F0200000000000000" pitchFamily="50" charset="-128"/>
                <a:ea typeface="ＤＦＰ新細丸ゴシック体" panose="020F0200000000000000" pitchFamily="50" charset="-128"/>
              </a:rPr>
              <a:t>月までに「取引ガイドライン」に縫製業に係る項目を追加する。</a:t>
            </a:r>
          </a:p>
          <a:p>
            <a:pPr marL="446088" indent="-446088">
              <a:spcAft>
                <a:spcPts val="600"/>
              </a:spcAft>
            </a:pPr>
            <a:r>
              <a:rPr lang="ja-JP" altLang="en-US" sz="1600" dirty="0">
                <a:latin typeface="ＤＦＰ新細丸ゴシック体" panose="020F0200000000000000" pitchFamily="50" charset="-128"/>
                <a:ea typeface="ＤＦＰ新細丸ゴシック体" panose="020F0200000000000000" pitchFamily="50" charset="-128"/>
              </a:rPr>
              <a:t>・日本繊維産業連盟は、本取組を踏まえ、本年</a:t>
            </a:r>
            <a:r>
              <a:rPr lang="en-US" altLang="ja-JP" sz="1600" dirty="0">
                <a:latin typeface="ＤＦＰ新細丸ゴシック体" panose="020F0200000000000000" pitchFamily="50" charset="-128"/>
                <a:ea typeface="ＤＦＰ新細丸ゴシック体" panose="020F0200000000000000" pitchFamily="50" charset="-128"/>
              </a:rPr>
              <a:t>7</a:t>
            </a:r>
            <a:r>
              <a:rPr lang="ja-JP" altLang="en-US" sz="1600" dirty="0">
                <a:latin typeface="ＤＦＰ新細丸ゴシック体" panose="020F0200000000000000" pitchFamily="50" charset="-128"/>
                <a:ea typeface="ＤＦＰ新細丸ゴシック体" panose="020F0200000000000000" pitchFamily="50" charset="-128"/>
              </a:rPr>
              <a:t>月までに「自主行動計画」を改訂する。 </a:t>
            </a:r>
          </a:p>
        </p:txBody>
      </p:sp>
      <p:sp>
        <p:nvSpPr>
          <p:cNvPr id="8" name="テキスト ボックス 7">
            <a:extLst>
              <a:ext uri="{FF2B5EF4-FFF2-40B4-BE49-F238E27FC236}">
                <a16:creationId xmlns="" xmlns:a16="http://schemas.microsoft.com/office/drawing/2014/main" id="{32C9A7CD-8384-4374-970D-AA5E4FEFA31A}"/>
              </a:ext>
            </a:extLst>
          </p:cNvPr>
          <p:cNvSpPr txBox="1"/>
          <p:nvPr/>
        </p:nvSpPr>
        <p:spPr>
          <a:xfrm>
            <a:off x="11578443" y="6472044"/>
            <a:ext cx="510636"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17</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1519641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3"/>
          </p:nvPr>
        </p:nvSpPr>
        <p:spPr>
          <a:xfrm>
            <a:off x="1095506" y="887981"/>
            <a:ext cx="10001280" cy="5720027"/>
          </a:xfrm>
        </p:spPr>
        <p:txBody>
          <a:bodyPr wrap="square"/>
          <a:lstStyle/>
          <a:p>
            <a:pPr>
              <a:spcAft>
                <a:spcPts val="1200"/>
              </a:spcAft>
            </a:pPr>
            <a:r>
              <a:rPr lang="en-US" altLang="ja-JP" sz="1600" b="1" dirty="0">
                <a:latin typeface="ＤＦＰ新細丸ゴシック体" panose="020F0200000000000000" pitchFamily="50" charset="-128"/>
                <a:ea typeface="ＤＦＰ新細丸ゴシック体" panose="020F0200000000000000" pitchFamily="50" charset="-128"/>
              </a:rPr>
              <a:t> (3) </a:t>
            </a:r>
            <a:r>
              <a:rPr lang="ja-JP" altLang="en-US" sz="1600" b="1" dirty="0">
                <a:latin typeface="ＤＦＰ新細丸ゴシック体" panose="020F0200000000000000" pitchFamily="50" charset="-128"/>
                <a:ea typeface="ＤＦＰ新細丸ゴシック体" panose="020F0200000000000000" pitchFamily="50" charset="-128"/>
              </a:rPr>
              <a:t>発注企業の社会的責任（サプライチェーンに対する責任）</a:t>
            </a:r>
            <a:endParaRPr lang="en-US" altLang="ja-JP" sz="1600" b="1" dirty="0">
              <a:latin typeface="ＤＦＰ新細丸ゴシック体" panose="020F0200000000000000" pitchFamily="50" charset="-128"/>
              <a:ea typeface="ＤＦＰ新細丸ゴシック体" panose="020F0200000000000000" pitchFamily="50" charset="-128"/>
            </a:endParaRPr>
          </a:p>
          <a:p>
            <a:pPr>
              <a:lnSpc>
                <a:spcPts val="400"/>
              </a:lnSpc>
            </a:pPr>
            <a:r>
              <a:rPr lang="en-US" altLang="ja-JP" sz="1600" dirty="0">
                <a:latin typeface="ＤＦＰ新細丸ゴシック体" panose="020F0200000000000000" pitchFamily="50" charset="-128"/>
                <a:ea typeface="ＤＦＰ新細丸ゴシック体" panose="020F0200000000000000" pitchFamily="50" charset="-128"/>
              </a:rPr>
              <a:t> </a:t>
            </a:r>
            <a:endParaRPr lang="ja-JP" altLang="en-US" sz="1600" dirty="0">
              <a:latin typeface="ＤＦＰ新細丸ゴシック体" panose="020F0200000000000000" pitchFamily="50" charset="-128"/>
              <a:ea typeface="ＤＦＰ新細丸ゴシック体" panose="020F0200000000000000" pitchFamily="50" charset="-128"/>
            </a:endParaRPr>
          </a:p>
          <a:p>
            <a:pPr marL="185738" indent="-185738">
              <a:spcAft>
                <a:spcPts val="1200"/>
              </a:spcAft>
            </a:pPr>
            <a:r>
              <a:rPr lang="ja-JP" altLang="en-US" sz="1600" dirty="0">
                <a:latin typeface="ＤＦＰ新細丸ゴシック体" panose="020F0200000000000000" pitchFamily="50" charset="-128"/>
                <a:ea typeface="ＤＦＰ新細丸ゴシック体" panose="020F0200000000000000" pitchFamily="50" charset="-128"/>
              </a:rPr>
              <a:t>・発注企業は、自社のサプライチェーン全体における法令遵守、適正な取引条件や労働環境等の確保を十分に確認・考慮をすべき社会的責任を有する。</a:t>
            </a:r>
          </a:p>
          <a:p>
            <a:pPr marL="446088" indent="-446088">
              <a:spcAft>
                <a:spcPts val="1200"/>
              </a:spcAft>
            </a:pPr>
            <a:r>
              <a:rPr lang="ja-JP" altLang="en-US" sz="1600" dirty="0">
                <a:latin typeface="ＤＦＰ新細丸ゴシック体" panose="020F0200000000000000" pitchFamily="50" charset="-128"/>
                <a:ea typeface="ＤＦＰ新細丸ゴシック体" panose="020F0200000000000000" pitchFamily="50" charset="-128"/>
              </a:rPr>
              <a:t>・発注企業は、受注企業における技能実習の実施状況について、書面、訪問、監査等により確認する。</a:t>
            </a:r>
          </a:p>
          <a:p>
            <a:pPr marL="185738" indent="-185738">
              <a:spcAft>
                <a:spcPts val="1200"/>
              </a:spcAft>
            </a:pPr>
            <a:r>
              <a:rPr lang="ja-JP" altLang="en-US" sz="1600" dirty="0">
                <a:latin typeface="ＤＦＰ新細丸ゴシック体" panose="020F0200000000000000" pitchFamily="50" charset="-128"/>
                <a:ea typeface="ＤＦＰ新細丸ゴシック体" panose="020F0200000000000000" pitchFamily="50" charset="-128"/>
              </a:rPr>
              <a:t>・発注企業は、受注企業に対し、自社製品に係る二次下請・三次下請等のサプライチェーンにおいて、技能実習の実施状況について問題がないことの確認・保証を求める。</a:t>
            </a:r>
          </a:p>
          <a:p>
            <a:pPr marL="185738" indent="-185738">
              <a:spcAft>
                <a:spcPts val="1200"/>
              </a:spcAft>
            </a:pPr>
            <a:r>
              <a:rPr lang="ja-JP" altLang="en-US" sz="1600" dirty="0">
                <a:latin typeface="ＤＦＰ新細丸ゴシック体" panose="020F0200000000000000" pitchFamily="50" charset="-128"/>
                <a:ea typeface="ＤＦＰ新細丸ゴシック体" panose="020F0200000000000000" pitchFamily="50" charset="-128"/>
              </a:rPr>
              <a:t>・発注企業は、当該確認等の結果、自社のサプライチェーンにおける技能実習の適正な実施について問題がある可能性が認められる場合、受注企業に対し、問題の確実な是正を求め、または、発注の停止等を行う。</a:t>
            </a:r>
          </a:p>
          <a:p>
            <a:pPr marL="185738" indent="-185738">
              <a:spcAft>
                <a:spcPts val="1200"/>
              </a:spcAft>
            </a:pPr>
            <a:r>
              <a:rPr lang="ja-JP" altLang="en-US" sz="1600" dirty="0">
                <a:latin typeface="ＤＦＰ新細丸ゴシック体" panose="020F0200000000000000" pitchFamily="50" charset="-128"/>
                <a:ea typeface="ＤＦＰ新細丸ゴシック体" panose="020F0200000000000000" pitchFamily="50" charset="-128"/>
              </a:rPr>
              <a:t>・業界団体は、会員企業におけるサプライチェーン全体を通じた取引適正化の取組状況や技能実習の法令遵守状況等をモニタリングし、指導や支援を行う。</a:t>
            </a:r>
          </a:p>
          <a:p>
            <a:pPr marL="263525" indent="-263525">
              <a:spcAft>
                <a:spcPts val="1200"/>
              </a:spcAft>
            </a:pPr>
            <a:r>
              <a:rPr lang="ja-JP" altLang="en-US" sz="1600" dirty="0">
                <a:latin typeface="ＤＦＰ新細丸ゴシック体" panose="020F0200000000000000" pitchFamily="50" charset="-128"/>
                <a:ea typeface="ＤＦＰ新細丸ゴシック体" panose="020F0200000000000000" pitchFamily="50" charset="-128"/>
              </a:rPr>
              <a:t>・日本繊維産業連盟は、</a:t>
            </a:r>
            <a:r>
              <a:rPr lang="en-US" altLang="ja-JP" sz="1600" dirty="0">
                <a:latin typeface="ＤＦＰ新細丸ゴシック体" panose="020F0200000000000000" pitchFamily="50" charset="-128"/>
                <a:ea typeface="ＤＦＰ新細丸ゴシック体" panose="020F0200000000000000" pitchFamily="50" charset="-128"/>
              </a:rPr>
              <a:t>OECD</a:t>
            </a:r>
            <a:r>
              <a:rPr lang="ja-JP" altLang="en-US" sz="1600" dirty="0">
                <a:latin typeface="ＤＦＰ新細丸ゴシック体" panose="020F0200000000000000" pitchFamily="50" charset="-128"/>
                <a:ea typeface="ＤＦＰ新細丸ゴシック体" panose="020F0200000000000000" pitchFamily="50" charset="-128"/>
              </a:rPr>
              <a:t>の「衣類・履物セクターにおける責任あるサプライチェーンのためのデューデリジェンス・ガイダンス」に係る具体的対応策について、年内に結論を得る。</a:t>
            </a:r>
          </a:p>
          <a:p>
            <a:pPr marL="446088" indent="-446088">
              <a:lnSpc>
                <a:spcPts val="700"/>
              </a:lnSpc>
            </a:pPr>
            <a:endParaRPr lang="ja-JP" altLang="en-US" sz="1600" dirty="0">
              <a:latin typeface="ＤＦＰ新細丸ゴシック体" panose="020F0200000000000000" pitchFamily="50" charset="-128"/>
              <a:ea typeface="ＤＦＰ新細丸ゴシック体" panose="020F0200000000000000" pitchFamily="50" charset="-128"/>
            </a:endParaRPr>
          </a:p>
          <a:p>
            <a:pPr marL="446088" indent="-446088">
              <a:spcAft>
                <a:spcPts val="1200"/>
              </a:spcAft>
            </a:pPr>
            <a:r>
              <a:rPr lang="ja-JP" altLang="en-US" sz="1600" dirty="0">
                <a:latin typeface="ＤＦＰ新細丸ゴシック体" panose="020F0200000000000000" pitchFamily="50" charset="-128"/>
                <a:ea typeface="ＤＦＰ新細丸ゴシック体" panose="020F0200000000000000" pitchFamily="50" charset="-128"/>
              </a:rPr>
              <a:t> </a:t>
            </a:r>
            <a:r>
              <a:rPr lang="en-US" altLang="ja-JP" sz="1600" b="1" dirty="0">
                <a:latin typeface="ＤＦＰ新細丸ゴシック体" panose="020F0200000000000000" pitchFamily="50" charset="-128"/>
                <a:ea typeface="ＤＦＰ新細丸ゴシック体" panose="020F0200000000000000" pitchFamily="50" charset="-128"/>
              </a:rPr>
              <a:t>(4) </a:t>
            </a:r>
            <a:r>
              <a:rPr lang="ja-JP" altLang="en-US" sz="1600" b="1" dirty="0">
                <a:latin typeface="ＤＦＰ新細丸ゴシック体" panose="020F0200000000000000" pitchFamily="50" charset="-128"/>
                <a:ea typeface="ＤＦＰ新細丸ゴシック体" panose="020F0200000000000000" pitchFamily="50" charset="-128"/>
              </a:rPr>
              <a:t>業界団体における態勢等の整備</a:t>
            </a:r>
            <a:endParaRPr lang="en-US" altLang="ja-JP" sz="1600" b="1" dirty="0">
              <a:latin typeface="ＤＦＰ新細丸ゴシック体" panose="020F0200000000000000" pitchFamily="50" charset="-128"/>
              <a:ea typeface="ＤＦＰ新細丸ゴシック体" panose="020F0200000000000000" pitchFamily="50" charset="-128"/>
            </a:endParaRPr>
          </a:p>
          <a:p>
            <a:pPr marL="446088" indent="-446088">
              <a:lnSpc>
                <a:spcPts val="400"/>
              </a:lnSpc>
            </a:pPr>
            <a:endParaRPr lang="ja-JP" altLang="en-US" sz="1600" dirty="0">
              <a:latin typeface="ＤＦＰ新細丸ゴシック体" panose="020F0200000000000000" pitchFamily="50" charset="-128"/>
              <a:ea typeface="ＤＦＰ新細丸ゴシック体" panose="020F0200000000000000" pitchFamily="50" charset="-128"/>
            </a:endParaRPr>
          </a:p>
          <a:p>
            <a:pPr marL="185738" indent="-185738">
              <a:spcAft>
                <a:spcPts val="1200"/>
              </a:spcAft>
            </a:pPr>
            <a:r>
              <a:rPr lang="ja-JP" altLang="en-US" sz="1600" dirty="0">
                <a:latin typeface="ＤＦＰ新細丸ゴシック体" panose="020F0200000000000000" pitchFamily="50" charset="-128"/>
                <a:ea typeface="ＤＦＰ新細丸ゴシック体" panose="020F0200000000000000" pitchFamily="50" charset="-128"/>
              </a:rPr>
              <a:t>・各業界団体は、「技能実習適正化推進委員会」（仮称）及び「取引適正化推進委員会」（仮称）を設置し、会員企業等の取組状況等をモニタリングし、指導や支援を行う。</a:t>
            </a:r>
          </a:p>
          <a:p>
            <a:pPr marL="446088" indent="-446088">
              <a:spcAft>
                <a:spcPts val="1200"/>
              </a:spcAft>
            </a:pPr>
            <a:r>
              <a:rPr lang="ja-JP" altLang="en-US" sz="1600" dirty="0">
                <a:latin typeface="ＤＦＰ新細丸ゴシック体" panose="020F0200000000000000" pitchFamily="50" charset="-128"/>
                <a:ea typeface="ＤＦＰ新細丸ゴシック体" panose="020F0200000000000000" pitchFamily="50" charset="-128"/>
              </a:rPr>
              <a:t>・各業界団体は、日本繊維産業連盟に取組状況等を定期的に報告する。</a:t>
            </a:r>
          </a:p>
          <a:p>
            <a:pPr marL="185738" indent="-185738">
              <a:spcAft>
                <a:spcPts val="600"/>
              </a:spcAft>
            </a:pPr>
            <a:r>
              <a:rPr lang="ja-JP" altLang="en-US" sz="1600" dirty="0">
                <a:latin typeface="ＤＦＰ新細丸ゴシック体" panose="020F0200000000000000" pitchFamily="50" charset="-128"/>
                <a:ea typeface="ＤＦＰ新細丸ゴシック体" panose="020F0200000000000000" pitchFamily="50" charset="-128"/>
              </a:rPr>
              <a:t>・日本繊維産業連盟は、必要に応じ、更なる改善策を検討し、各業界団体を指導・支援するとともに、取組状況等を経済産業省に定期的に報告する。</a:t>
            </a:r>
          </a:p>
        </p:txBody>
      </p:sp>
      <p:sp>
        <p:nvSpPr>
          <p:cNvPr id="4" name="正方形/長方形 3">
            <a:extLst>
              <a:ext uri="{FF2B5EF4-FFF2-40B4-BE49-F238E27FC236}">
                <a16:creationId xmlns="" xmlns:a16="http://schemas.microsoft.com/office/drawing/2014/main" id="{E1D320B0-F9E5-458C-90E5-EC3DF71AB6DF}"/>
              </a:ext>
            </a:extLst>
          </p:cNvPr>
          <p:cNvSpPr/>
          <p:nvPr/>
        </p:nvSpPr>
        <p:spPr>
          <a:xfrm>
            <a:off x="1013964" y="249321"/>
            <a:ext cx="2954655" cy="369332"/>
          </a:xfrm>
          <a:prstGeom prst="rect">
            <a:avLst/>
          </a:prstGeom>
        </p:spPr>
        <p:txBody>
          <a:bodyPr wrap="none">
            <a:spAutoFit/>
          </a:bodyPr>
          <a:lstStyle/>
          <a:p>
            <a:pPr>
              <a:spcAft>
                <a:spcPts val="600"/>
              </a:spcAft>
            </a:pPr>
            <a:r>
              <a:rPr lang="ja-JP" altLang="en-US" b="1" dirty="0">
                <a:latin typeface="ＤＦＰ新細丸ゴシック体" panose="020F0200000000000000" pitchFamily="50" charset="-128"/>
                <a:ea typeface="ＤＦＰ新細丸ゴシック体" panose="020F0200000000000000" pitchFamily="50" charset="-128"/>
              </a:rPr>
              <a:t>３．繊維業界としての取組</a:t>
            </a:r>
            <a:endParaRPr lang="en-US" altLang="ja-JP" b="1" dirty="0">
              <a:latin typeface="ＤＦＰ新細丸ゴシック体" panose="020F0200000000000000" pitchFamily="50" charset="-128"/>
              <a:ea typeface="ＤＦＰ新細丸ゴシック体" panose="020F0200000000000000" pitchFamily="50" charset="-128"/>
            </a:endParaRPr>
          </a:p>
        </p:txBody>
      </p:sp>
      <p:sp>
        <p:nvSpPr>
          <p:cNvPr id="6" name="テキスト ボックス 5">
            <a:extLst>
              <a:ext uri="{FF2B5EF4-FFF2-40B4-BE49-F238E27FC236}">
                <a16:creationId xmlns="" xmlns:a16="http://schemas.microsoft.com/office/drawing/2014/main" id="{42744E6F-8825-4507-85EC-DB90BDE73BC8}"/>
              </a:ext>
            </a:extLst>
          </p:cNvPr>
          <p:cNvSpPr txBox="1"/>
          <p:nvPr/>
        </p:nvSpPr>
        <p:spPr>
          <a:xfrm>
            <a:off x="11578443" y="6472044"/>
            <a:ext cx="510636"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18</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1438229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 xmlns:a16="http://schemas.microsoft.com/office/drawing/2014/main" id="{F805C224-5C61-4509-99F7-81BF9B8A7E72}"/>
              </a:ext>
            </a:extLst>
          </p:cNvPr>
          <p:cNvSpPr txBox="1"/>
          <p:nvPr/>
        </p:nvSpPr>
        <p:spPr>
          <a:xfrm>
            <a:off x="5011121" y="309965"/>
            <a:ext cx="2169758" cy="338554"/>
          </a:xfrm>
          <a:prstGeom prst="rect">
            <a:avLst/>
          </a:prstGeom>
          <a:noFill/>
        </p:spPr>
        <p:txBody>
          <a:bodyPr wrap="square" rtlCol="0">
            <a:spAutoFit/>
          </a:bodyPr>
          <a:lstStyle/>
          <a:p>
            <a:pPr algn="ctr"/>
            <a:r>
              <a:rPr lang="ja-JP" altLang="en-US" sz="1600" b="1" dirty="0">
                <a:latin typeface="ＤＦＰ新細丸ゴシック体" panose="020F0200000000000000" pitchFamily="50" charset="-128"/>
                <a:ea typeface="ＤＦＰ新細丸ゴシック体" panose="020F0200000000000000" pitchFamily="50" charset="-128"/>
              </a:rPr>
              <a:t>目　次　</a:t>
            </a:r>
            <a:endParaRPr kumimoji="1" lang="ja-JP" altLang="en-US" sz="1600" b="1" dirty="0">
              <a:latin typeface="ＤＦＰ新細丸ゴシック体" panose="020F0200000000000000" pitchFamily="50" charset="-128"/>
              <a:ea typeface="ＤＦＰ新細丸ゴシック体" panose="020F0200000000000000" pitchFamily="50" charset="-128"/>
            </a:endParaRPr>
          </a:p>
        </p:txBody>
      </p:sp>
      <p:sp>
        <p:nvSpPr>
          <p:cNvPr id="3" name="テキスト ボックス 2">
            <a:extLst>
              <a:ext uri="{FF2B5EF4-FFF2-40B4-BE49-F238E27FC236}">
                <a16:creationId xmlns="" xmlns:a16="http://schemas.microsoft.com/office/drawing/2014/main" id="{8E625A1A-8707-415A-8D2B-865A892864F0}"/>
              </a:ext>
            </a:extLst>
          </p:cNvPr>
          <p:cNvSpPr txBox="1"/>
          <p:nvPr/>
        </p:nvSpPr>
        <p:spPr>
          <a:xfrm>
            <a:off x="1968282" y="920621"/>
            <a:ext cx="8260595" cy="5893921"/>
          </a:xfrm>
          <a:prstGeom prst="rect">
            <a:avLst/>
          </a:prstGeom>
          <a:noFill/>
        </p:spPr>
        <p:txBody>
          <a:bodyPr wrap="square" rtlCol="0">
            <a:spAutoFit/>
          </a:bodyPr>
          <a:lstStyle/>
          <a:p>
            <a:pPr>
              <a:spcAft>
                <a:spcPts val="600"/>
              </a:spcAft>
            </a:pPr>
            <a:r>
              <a:rPr lang="en-US" altLang="ja-JP" sz="1600" b="1" dirty="0">
                <a:latin typeface="ＤＦＧ新細丸ゴシック体" panose="020F0200000000000000" pitchFamily="50" charset="-128"/>
                <a:ea typeface="ＤＦＧ新細丸ゴシック体" panose="020F0200000000000000" pitchFamily="50" charset="-128"/>
              </a:rPr>
              <a:t>Ⅰ</a:t>
            </a:r>
            <a:r>
              <a:rPr lang="ja-JP" altLang="en-US" sz="1600" b="1" dirty="0">
                <a:latin typeface="ＤＦＧ新細丸ゴシック体" panose="020F0200000000000000" pitchFamily="50" charset="-128"/>
                <a:ea typeface="ＤＦＧ新細丸ゴシック体" panose="020F0200000000000000" pitchFamily="50" charset="-128"/>
              </a:rPr>
              <a:t>　．外国人技能実習制度の概要</a:t>
            </a:r>
            <a:endParaRPr lang="en-US" altLang="ja-JP" sz="1600" b="1" dirty="0">
              <a:latin typeface="ＤＦＧ新細丸ゴシック体" panose="020F0200000000000000" pitchFamily="50" charset="-128"/>
              <a:ea typeface="ＤＦＧ新細丸ゴシック体" panose="020F0200000000000000" pitchFamily="50" charset="-128"/>
            </a:endParaRPr>
          </a:p>
          <a:p>
            <a:pPr>
              <a:spcAft>
                <a:spcPts val="600"/>
              </a:spcAft>
            </a:pPr>
            <a:r>
              <a:rPr lang="ja-JP" altLang="en-US" sz="1400" dirty="0">
                <a:latin typeface="ＤＦＧ新細丸ゴシック体" panose="020F0200000000000000" pitchFamily="50" charset="-128"/>
                <a:ea typeface="ＤＦＧ新細丸ゴシック体" panose="020F0200000000000000" pitchFamily="50" charset="-128"/>
              </a:rPr>
              <a:t>　１．実習制度の目的と内容</a:t>
            </a:r>
            <a:endParaRPr kumimoji="1" lang="en-US" altLang="ja-JP" sz="1400" dirty="0">
              <a:latin typeface="ＤＦＧ新細丸ゴシック体" panose="020F0200000000000000" pitchFamily="50" charset="-128"/>
              <a:ea typeface="ＤＦＧ新細丸ゴシック体" panose="020F0200000000000000" pitchFamily="50" charset="-128"/>
            </a:endParaRPr>
          </a:p>
          <a:p>
            <a:pPr>
              <a:spcAft>
                <a:spcPts val="600"/>
              </a:spcAft>
            </a:pPr>
            <a:r>
              <a:rPr lang="ja-JP" altLang="en-US" sz="1400" dirty="0">
                <a:latin typeface="ＤＦＧ新細丸ゴシック体" panose="020F0200000000000000" pitchFamily="50" charset="-128"/>
                <a:ea typeface="ＤＦＧ新細丸ゴシック体" panose="020F0200000000000000" pitchFamily="50" charset="-128"/>
              </a:rPr>
              <a:t>　２．外国人技能実習生の受入の方式</a:t>
            </a:r>
            <a:endParaRPr lang="en-US" altLang="ja-JP" sz="1400" dirty="0">
              <a:latin typeface="ＤＦＧ新細丸ゴシック体" panose="020F0200000000000000" pitchFamily="50" charset="-128"/>
              <a:ea typeface="ＤＦＧ新細丸ゴシック体" panose="020F0200000000000000" pitchFamily="50" charset="-128"/>
            </a:endParaRPr>
          </a:p>
          <a:p>
            <a:pPr>
              <a:spcAft>
                <a:spcPts val="600"/>
              </a:spcAft>
            </a:pPr>
            <a:r>
              <a:rPr lang="ja-JP" altLang="en-US" sz="1400" dirty="0">
                <a:latin typeface="ＤＦＧ新細丸ゴシック体" panose="020F0200000000000000" pitchFamily="50" charset="-128"/>
                <a:ea typeface="ＤＦＧ新細丸ゴシック体" panose="020F0200000000000000" pitchFamily="50" charset="-128"/>
              </a:rPr>
              <a:t>　３．法令違反等の状況</a:t>
            </a:r>
            <a:endParaRPr lang="en-US" altLang="ja-JP" sz="1400" dirty="0">
              <a:latin typeface="ＤＦＧ新細丸ゴシック体" panose="020F0200000000000000" pitchFamily="50" charset="-128"/>
              <a:ea typeface="ＤＦＧ新細丸ゴシック体" panose="020F0200000000000000" pitchFamily="50" charset="-128"/>
            </a:endParaRPr>
          </a:p>
          <a:p>
            <a:pPr>
              <a:spcAft>
                <a:spcPts val="600"/>
              </a:spcAft>
            </a:pPr>
            <a:endParaRPr lang="en-US" altLang="ja-JP" sz="1400" dirty="0">
              <a:latin typeface="ＤＦＧ新細丸ゴシック体" panose="020F0200000000000000" pitchFamily="50" charset="-128"/>
              <a:ea typeface="ＤＦＧ新細丸ゴシック体" panose="020F0200000000000000" pitchFamily="50" charset="-128"/>
            </a:endParaRPr>
          </a:p>
          <a:p>
            <a:pPr>
              <a:spcAft>
                <a:spcPts val="600"/>
              </a:spcAft>
            </a:pPr>
            <a:r>
              <a:rPr lang="en-US" altLang="ja-JP" sz="1400" b="1" dirty="0">
                <a:latin typeface="ＤＦＰ新細丸ゴシック体" panose="020F0200000000000000" pitchFamily="50" charset="-128"/>
                <a:ea typeface="ＤＦＰ新細丸ゴシック体" panose="020F0200000000000000" pitchFamily="50" charset="-128"/>
              </a:rPr>
              <a:t>Ⅱ</a:t>
            </a:r>
            <a:r>
              <a:rPr lang="ja-JP" altLang="en-US" sz="1400" b="1" dirty="0">
                <a:latin typeface="ＤＦＰ新細丸ゴシック体" panose="020F0200000000000000" pitchFamily="50" charset="-128"/>
                <a:ea typeface="ＤＦＰ新細丸ゴシック体" panose="020F0200000000000000" pitchFamily="50" charset="-128"/>
              </a:rPr>
              <a:t>．繊維産業における外国人技能実習の実施状況について</a:t>
            </a:r>
          </a:p>
          <a:p>
            <a:pPr>
              <a:spcAft>
                <a:spcPts val="600"/>
              </a:spcAft>
            </a:pPr>
            <a:r>
              <a:rPr lang="ja-JP" altLang="en-US" sz="1400" b="1" dirty="0">
                <a:latin typeface="ＤＦＧ新細丸ゴシック体" panose="020F0200000000000000" pitchFamily="50" charset="-128"/>
                <a:ea typeface="ＤＦＧ新細丸ゴシック体" panose="020F0200000000000000" pitchFamily="50" charset="-128"/>
              </a:rPr>
              <a:t>　</a:t>
            </a:r>
            <a:r>
              <a:rPr lang="ja-JP" altLang="en-US" sz="1400" dirty="0">
                <a:latin typeface="ＤＦＧ新細丸ゴシック体" panose="020F0200000000000000" pitchFamily="50" charset="-128"/>
                <a:ea typeface="ＤＦＧ新細丸ゴシック体" panose="020F0200000000000000" pitchFamily="50" charset="-128"/>
              </a:rPr>
              <a:t>１．実施状況</a:t>
            </a:r>
            <a:endParaRPr lang="en-US" altLang="ja-JP" sz="1400" dirty="0">
              <a:latin typeface="ＤＦＧ新細丸ゴシック体" panose="020F0200000000000000" pitchFamily="50" charset="-128"/>
              <a:ea typeface="ＤＦＧ新細丸ゴシック体" panose="020F0200000000000000" pitchFamily="50" charset="-128"/>
            </a:endParaRPr>
          </a:p>
          <a:p>
            <a:pPr>
              <a:spcAft>
                <a:spcPts val="600"/>
              </a:spcAft>
            </a:pPr>
            <a:endParaRPr lang="en-US" altLang="ja-JP" sz="1400" dirty="0">
              <a:latin typeface="ＤＦＧ新細丸ゴシック体" panose="020F0200000000000000" pitchFamily="50" charset="-128"/>
              <a:ea typeface="ＤＦＧ新細丸ゴシック体" panose="020F0200000000000000" pitchFamily="50" charset="-128"/>
            </a:endParaRPr>
          </a:p>
          <a:p>
            <a:pPr>
              <a:spcAft>
                <a:spcPts val="600"/>
              </a:spcAft>
            </a:pPr>
            <a:r>
              <a:rPr lang="en-US" altLang="ja-JP" sz="1400" b="1" dirty="0">
                <a:latin typeface="ＤＦＰ新細丸ゴシック体" panose="020F0200000000000000" pitchFamily="50" charset="-128"/>
                <a:ea typeface="ＤＦＰ新細丸ゴシック体" panose="020F0200000000000000" pitchFamily="50" charset="-128"/>
              </a:rPr>
              <a:t>Ⅲ.</a:t>
            </a:r>
            <a:r>
              <a:rPr lang="ja-JP" altLang="en-US" sz="1400" b="1" dirty="0">
                <a:latin typeface="ＤＦＰ新細丸ゴシック体" panose="020F0200000000000000" pitchFamily="50" charset="-128"/>
                <a:ea typeface="ＤＦＰ新細丸ゴシック体" panose="020F0200000000000000" pitchFamily="50" charset="-128"/>
              </a:rPr>
              <a:t>「繊維産業における外国人技能実習の適正な実施等のための取組」の概要</a:t>
            </a:r>
            <a:endParaRPr lang="en-US" altLang="ja-JP" sz="1400" b="1" dirty="0">
              <a:latin typeface="ＤＦＰ新細丸ゴシック体" panose="020F0200000000000000" pitchFamily="50" charset="-128"/>
              <a:ea typeface="ＤＦＰ新細丸ゴシック体" panose="020F0200000000000000" pitchFamily="50" charset="-128"/>
            </a:endParaRPr>
          </a:p>
          <a:p>
            <a:pPr>
              <a:spcAft>
                <a:spcPts val="600"/>
              </a:spcAft>
            </a:pPr>
            <a:r>
              <a:rPr lang="ja-JP" altLang="en-US" sz="1400" b="1" dirty="0">
                <a:latin typeface="ＤＦＰ新細丸ゴシック体" panose="020F0200000000000000" pitchFamily="50" charset="-128"/>
                <a:ea typeface="ＤＦＰ新細丸ゴシック体" panose="020F0200000000000000" pitchFamily="50" charset="-128"/>
              </a:rPr>
              <a:t>　</a:t>
            </a:r>
            <a:r>
              <a:rPr lang="ja-JP" altLang="en-US" sz="1400" dirty="0">
                <a:latin typeface="ＤＦＰ新細丸ゴシック体" panose="020F0200000000000000" pitchFamily="50" charset="-128"/>
                <a:ea typeface="ＤＦＰ新細丸ゴシック体" panose="020F0200000000000000" pitchFamily="50" charset="-128"/>
              </a:rPr>
              <a:t>１．繊維産業技能実習事業協議会の設置</a:t>
            </a:r>
            <a:endParaRPr lang="en-US" altLang="ja-JP" sz="1400" dirty="0">
              <a:latin typeface="ＤＦＰ新細丸ゴシック体" panose="020F0200000000000000" pitchFamily="50" charset="-128"/>
              <a:ea typeface="ＤＦＰ新細丸ゴシック体" panose="020F0200000000000000" pitchFamily="50" charset="-128"/>
            </a:endParaRPr>
          </a:p>
          <a:p>
            <a:pPr>
              <a:spcAft>
                <a:spcPts val="600"/>
              </a:spcAft>
            </a:pPr>
            <a:r>
              <a:rPr lang="ja-JP" altLang="en-US" sz="1400" dirty="0">
                <a:latin typeface="ＤＦＰ新細丸ゴシック体" panose="020F0200000000000000" pitchFamily="50" charset="-128"/>
                <a:ea typeface="ＤＦＰ新細丸ゴシック体" panose="020F0200000000000000" pitchFamily="50" charset="-128"/>
              </a:rPr>
              <a:t>　２．繊維産業技能実習事業協議会の構成員等</a:t>
            </a:r>
            <a:endParaRPr lang="en-US" altLang="ja-JP" sz="1400" dirty="0">
              <a:latin typeface="ＤＦＰ新細丸ゴシック体" panose="020F0200000000000000" pitchFamily="50" charset="-128"/>
              <a:ea typeface="ＤＦＰ新細丸ゴシック体" panose="020F0200000000000000" pitchFamily="50" charset="-128"/>
            </a:endParaRPr>
          </a:p>
          <a:p>
            <a:pPr>
              <a:spcAft>
                <a:spcPts val="600"/>
              </a:spcAft>
            </a:pPr>
            <a:r>
              <a:rPr lang="ja-JP" altLang="en-US" sz="1400" b="1" dirty="0">
                <a:latin typeface="ＤＦＰ新細丸ゴシック体" panose="020F0200000000000000" pitchFamily="50" charset="-128"/>
                <a:ea typeface="ＤＦＰ新細丸ゴシック体" panose="020F0200000000000000" pitchFamily="50" charset="-128"/>
              </a:rPr>
              <a:t>　</a:t>
            </a:r>
            <a:r>
              <a:rPr lang="ja-JP" altLang="en-US" sz="1400" dirty="0">
                <a:latin typeface="ＤＦＰ新細丸ゴシック体" panose="020F0200000000000000" pitchFamily="50" charset="-128"/>
                <a:ea typeface="ＤＦＰ新細丸ゴシック体" panose="020F0200000000000000" pitchFamily="50" charset="-128"/>
              </a:rPr>
              <a:t>３．繊維業界としての取組</a:t>
            </a:r>
            <a:endParaRPr lang="en-US" altLang="ja-JP" sz="1400" dirty="0">
              <a:latin typeface="ＤＦＰ新細丸ゴシック体" panose="020F0200000000000000" pitchFamily="50" charset="-128"/>
              <a:ea typeface="ＤＦＰ新細丸ゴシック体" panose="020F0200000000000000" pitchFamily="50" charset="-128"/>
            </a:endParaRPr>
          </a:p>
          <a:p>
            <a:pPr>
              <a:spcAft>
                <a:spcPts val="600"/>
              </a:spcAft>
            </a:pPr>
            <a:endParaRPr lang="en-US" altLang="ja-JP" sz="1400" dirty="0">
              <a:latin typeface="ＤＦＰ新細丸ゴシック体" panose="020F0200000000000000" pitchFamily="50" charset="-128"/>
              <a:ea typeface="ＤＦＰ新細丸ゴシック体" panose="020F0200000000000000" pitchFamily="50" charset="-128"/>
            </a:endParaRPr>
          </a:p>
          <a:p>
            <a:pPr>
              <a:spcAft>
                <a:spcPts val="600"/>
              </a:spcAft>
            </a:pPr>
            <a:r>
              <a:rPr lang="en-US" altLang="ja-JP" sz="1400" b="1" dirty="0">
                <a:latin typeface="ＤＦＰ新細丸ゴシック体" panose="020F0200000000000000" pitchFamily="50" charset="-128"/>
                <a:ea typeface="ＤＦＰ新細丸ゴシック体" panose="020F0200000000000000" pitchFamily="50" charset="-128"/>
              </a:rPr>
              <a:t>Ⅳ</a:t>
            </a:r>
            <a:r>
              <a:rPr lang="ja-JP" altLang="en-US" sz="1400" b="1" dirty="0" err="1">
                <a:latin typeface="ＤＦＰ新細丸ゴシック体" panose="020F0200000000000000" pitchFamily="50" charset="-128"/>
                <a:ea typeface="ＤＦＰ新細丸ゴシック体" panose="020F0200000000000000" pitchFamily="50" charset="-128"/>
              </a:rPr>
              <a:t>．</a:t>
            </a:r>
            <a:r>
              <a:rPr lang="en-US" altLang="ja-JP" sz="1400" b="1" dirty="0">
                <a:latin typeface="ＤＦＰ新細丸ゴシック体" panose="020F0200000000000000" pitchFamily="50" charset="-128"/>
                <a:ea typeface="ＤＦＰ新細丸ゴシック体" panose="020F0200000000000000" pitchFamily="50" charset="-128"/>
              </a:rPr>
              <a:t>TA</a:t>
            </a:r>
            <a:r>
              <a:rPr lang="ja-JP" altLang="en-US" sz="1400" b="1" dirty="0">
                <a:latin typeface="ＤＦＰ新細丸ゴシック体" panose="020F0200000000000000" pitchFamily="50" charset="-128"/>
                <a:ea typeface="ＤＦＰ新細丸ゴシック体" panose="020F0200000000000000" pitchFamily="50" charset="-128"/>
              </a:rPr>
              <a:t>－縫製業の取り組みについて</a:t>
            </a:r>
            <a:endParaRPr lang="en-US" altLang="ja-JP" sz="1400" b="1" dirty="0">
              <a:latin typeface="ＤＦＰ新細丸ゴシック体" panose="020F0200000000000000" pitchFamily="50" charset="-128"/>
              <a:ea typeface="ＤＦＰ新細丸ゴシック体" panose="020F0200000000000000" pitchFamily="50" charset="-128"/>
            </a:endParaRPr>
          </a:p>
          <a:p>
            <a:pPr>
              <a:spcAft>
                <a:spcPts val="600"/>
              </a:spcAft>
            </a:pPr>
            <a:r>
              <a:rPr lang="ja-JP" altLang="en-US" sz="1400"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rPr>
              <a:t>　１．</a:t>
            </a:r>
            <a:r>
              <a:rPr lang="en-US" altLang="ja-JP" sz="1400"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rPr>
              <a:t>TA</a:t>
            </a:r>
            <a:r>
              <a:rPr lang="ja-JP" altLang="en-US" sz="1400"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rPr>
              <a:t>プロジェクトと縫製業との取り組み背景</a:t>
            </a:r>
            <a:endParaRPr lang="en-US" altLang="ja-JP" sz="1400"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endParaRPr>
          </a:p>
          <a:p>
            <a:pPr>
              <a:spcAft>
                <a:spcPts val="600"/>
              </a:spcAft>
            </a:pPr>
            <a:r>
              <a:rPr lang="ja-JP" altLang="en-US" sz="1400"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rPr>
              <a:t>　２．</a:t>
            </a:r>
            <a:r>
              <a:rPr lang="en-US" altLang="ja-JP" sz="1400"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rPr>
              <a:t>TA</a:t>
            </a:r>
            <a:r>
              <a:rPr lang="ja-JP" altLang="en-US" sz="1400"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rPr>
              <a:t>－縫製業ガイドラインの骨子</a:t>
            </a:r>
            <a:endParaRPr lang="en-US" altLang="ja-JP" sz="1400"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endParaRPr>
          </a:p>
          <a:p>
            <a:pPr>
              <a:spcAft>
                <a:spcPts val="600"/>
              </a:spcAft>
            </a:pPr>
            <a:r>
              <a:rPr lang="ja-JP" altLang="en-US" sz="1400" dirty="0">
                <a:solidFill>
                  <a:sysClr val="windowText" lastClr="000000"/>
                </a:solidFill>
                <a:latin typeface="ＤＦＰ新細丸ゴシック体" panose="020F0200000000000000" pitchFamily="50" charset="-128"/>
                <a:ea typeface="ＤＦＰ新細丸ゴシック体" panose="020F0200000000000000" pitchFamily="50" charset="-128"/>
              </a:rPr>
              <a:t>　</a:t>
            </a:r>
            <a:r>
              <a:rPr lang="ja-JP" altLang="en-US" sz="1400" dirty="0">
                <a:solidFill>
                  <a:sysClr val="windowText" lastClr="000000"/>
                </a:solidFill>
                <a:latin typeface="ＤＦＰ新細丸ゴシック体" panose="020F0200000000000000" pitchFamily="50" charset="-128"/>
                <a:ea typeface="ＤＦＰ新細丸ゴシック体" panose="020F0200000000000000" pitchFamily="50" charset="-128"/>
              </a:rPr>
              <a:t>３</a:t>
            </a:r>
            <a:r>
              <a:rPr lang="ja-JP" altLang="en-US" sz="1400" dirty="0" smtClean="0">
                <a:solidFill>
                  <a:sysClr val="windowText" lastClr="000000"/>
                </a:solidFill>
                <a:latin typeface="ＤＦＰ新細丸ゴシック体" panose="020F0200000000000000" pitchFamily="50" charset="-128"/>
                <a:ea typeface="ＤＦＰ新細丸ゴシック体" panose="020F0200000000000000" pitchFamily="50" charset="-128"/>
              </a:rPr>
              <a:t>．</a:t>
            </a:r>
            <a:r>
              <a:rPr lang="ja-JP" altLang="en-US" sz="1400" dirty="0">
                <a:solidFill>
                  <a:sysClr val="windowText" lastClr="000000"/>
                </a:solidFill>
                <a:latin typeface="ＤＦＰ新細丸ゴシック体" panose="020F0200000000000000" pitchFamily="50" charset="-128"/>
                <a:ea typeface="ＤＦＰ新細丸ゴシック体" panose="020F0200000000000000" pitchFamily="50" charset="-128"/>
              </a:rPr>
              <a:t>縫製加工賃等の支払いによる特性に対応した発注プロセスの受発注者の整理</a:t>
            </a:r>
            <a:endParaRPr lang="en-US" altLang="ja-JP" sz="1400" dirty="0">
              <a:solidFill>
                <a:sysClr val="windowText" lastClr="000000"/>
              </a:solidFill>
              <a:latin typeface="ＤＦＰ新細丸ゴシック体" panose="020F0200000000000000" pitchFamily="50" charset="-128"/>
              <a:ea typeface="ＤＦＰ新細丸ゴシック体" panose="020F0200000000000000" pitchFamily="50" charset="-128"/>
            </a:endParaRPr>
          </a:p>
          <a:p>
            <a:pPr>
              <a:spcAft>
                <a:spcPts val="600"/>
              </a:spcAft>
            </a:pPr>
            <a:r>
              <a:rPr lang="ja-JP" altLang="en-US" sz="1400" dirty="0">
                <a:solidFill>
                  <a:sysClr val="windowText" lastClr="000000"/>
                </a:solidFill>
                <a:latin typeface="ＤＦＰ新細丸ゴシック体" panose="020F0200000000000000" pitchFamily="50" charset="-128"/>
                <a:ea typeface="ＤＦＰ新細丸ゴシック体" panose="020F0200000000000000" pitchFamily="50" charset="-128"/>
              </a:rPr>
              <a:t>　４．ＴＡ－縫製業間における情報共有項目</a:t>
            </a:r>
            <a:endParaRPr lang="en-US" altLang="ja-JP" sz="1400" dirty="0">
              <a:solidFill>
                <a:sysClr val="windowText" lastClr="000000"/>
              </a:solidFill>
              <a:latin typeface="ＤＦＰ新細丸ゴシック体" panose="020F0200000000000000" pitchFamily="50" charset="-128"/>
              <a:ea typeface="ＤＦＰ新細丸ゴシック体" panose="020F0200000000000000" pitchFamily="50" charset="-128"/>
            </a:endParaRPr>
          </a:p>
          <a:p>
            <a:pPr>
              <a:spcAft>
                <a:spcPts val="600"/>
              </a:spcAft>
            </a:pPr>
            <a:r>
              <a:rPr lang="ja-JP" altLang="en-US" sz="1400" dirty="0">
                <a:solidFill>
                  <a:sysClr val="windowText" lastClr="000000"/>
                </a:solidFill>
                <a:latin typeface="ＤＦＰ新細丸ゴシック体" panose="020F0200000000000000" pitchFamily="50" charset="-128"/>
                <a:ea typeface="ＤＦＰ新細丸ゴシック体" panose="020F0200000000000000" pitchFamily="50" charset="-128"/>
              </a:rPr>
              <a:t>　５．ＴＡ－縫製業間における業務条件項目</a:t>
            </a:r>
            <a:endParaRPr lang="en-US" altLang="ja-JP" sz="1400" dirty="0">
              <a:solidFill>
                <a:sysClr val="windowText" lastClr="000000"/>
              </a:solidFill>
              <a:latin typeface="ＤＦＰ新細丸ゴシック体" panose="020F0200000000000000" pitchFamily="50" charset="-128"/>
              <a:ea typeface="ＤＦＰ新細丸ゴシック体" panose="020F0200000000000000" pitchFamily="50" charset="-128"/>
            </a:endParaRPr>
          </a:p>
          <a:p>
            <a:pPr>
              <a:spcAft>
                <a:spcPts val="600"/>
              </a:spcAft>
            </a:pPr>
            <a:r>
              <a:rPr lang="ja-JP" altLang="en-US" sz="1400" dirty="0">
                <a:solidFill>
                  <a:sysClr val="windowText" lastClr="000000"/>
                </a:solidFill>
                <a:latin typeface="ＤＦＰ新細丸ゴシック体" panose="020F0200000000000000" pitchFamily="50" charset="-128"/>
                <a:ea typeface="ＤＦＰ新細丸ゴシック体" panose="020F0200000000000000" pitchFamily="50" charset="-128"/>
              </a:rPr>
              <a:t>　６．ＴＡ－縫製業間における発注書</a:t>
            </a:r>
            <a:endParaRPr kumimoji="1" lang="ja-JP" altLang="en-US" sz="1600" dirty="0">
              <a:latin typeface="ＤＦＰ新細丸ゴシック体" panose="020F0200000000000000" pitchFamily="50" charset="-128"/>
              <a:ea typeface="ＤＦＰ新細丸ゴシック体" panose="020F0200000000000000" pitchFamily="50" charset="-128"/>
            </a:endParaRPr>
          </a:p>
        </p:txBody>
      </p:sp>
      <p:sp>
        <p:nvSpPr>
          <p:cNvPr id="7" name="テキスト ボックス 6">
            <a:extLst>
              <a:ext uri="{FF2B5EF4-FFF2-40B4-BE49-F238E27FC236}">
                <a16:creationId xmlns="" xmlns:a16="http://schemas.microsoft.com/office/drawing/2014/main" id="{88CFFF49-247B-40F6-BE86-9F8EAE91A988}"/>
              </a:ext>
            </a:extLst>
          </p:cNvPr>
          <p:cNvSpPr txBox="1"/>
          <p:nvPr/>
        </p:nvSpPr>
        <p:spPr>
          <a:xfrm>
            <a:off x="11768445" y="6472044"/>
            <a:ext cx="320633"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1</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42402160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 xmlns:a16="http://schemas.microsoft.com/office/drawing/2014/main" id="{B366186F-FD69-4A83-B3F2-B73199CA9BE1}"/>
              </a:ext>
            </a:extLst>
          </p:cNvPr>
          <p:cNvSpPr/>
          <p:nvPr/>
        </p:nvSpPr>
        <p:spPr>
          <a:xfrm>
            <a:off x="1055077" y="1051376"/>
            <a:ext cx="10114672" cy="3447098"/>
          </a:xfrm>
          <a:prstGeom prst="rect">
            <a:avLst/>
          </a:prstGeom>
        </p:spPr>
        <p:txBody>
          <a:bodyPr wrap="square">
            <a:spAutoFit/>
          </a:bodyPr>
          <a:lstStyle/>
          <a:p>
            <a:pPr>
              <a:spcAft>
                <a:spcPts val="1200"/>
              </a:spcAft>
            </a:pPr>
            <a:r>
              <a:rPr lang="ja-JP" altLang="en-US" b="1"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rPr>
              <a:t>１．</a:t>
            </a:r>
            <a:r>
              <a:rPr lang="en-US" altLang="ja-JP" b="1"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rPr>
              <a:t>TA</a:t>
            </a:r>
            <a:r>
              <a:rPr lang="ja-JP" altLang="en-US" b="1"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rPr>
              <a:t>プロジェクトと縫製業との取り組み背景</a:t>
            </a:r>
            <a:endParaRPr lang="en-US" altLang="ja-JP" b="1"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endParaRPr>
          </a:p>
          <a:p>
            <a:pPr marL="182563" indent="-182563">
              <a:spcAft>
                <a:spcPts val="1200"/>
              </a:spcAft>
            </a:pPr>
            <a:r>
              <a:rPr lang="ja-JP" altLang="en-US" sz="1600"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rPr>
              <a:t>・</a:t>
            </a:r>
            <a:r>
              <a:rPr lang="en-US" altLang="ja-JP" sz="1600"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rPr>
              <a:t>TA</a:t>
            </a:r>
            <a:r>
              <a:rPr lang="ja-JP" altLang="en-US" sz="1600"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rPr>
              <a:t>プロジェクト「取引ガイドライン」は縫製業と関わりある業種との基本契約書、情報共有の在り方、取引条件等の取引に関するルールブックが出来ていない。→　安心・安全な製品を消費者に届ける仕組みが業界全体で整っていない。</a:t>
            </a:r>
            <a:endParaRPr lang="en-US" altLang="ja-JP" sz="1600"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endParaRPr>
          </a:p>
          <a:p>
            <a:pPr marL="185738" indent="-185738">
              <a:spcAft>
                <a:spcPts val="1200"/>
              </a:spcAft>
            </a:pPr>
            <a:r>
              <a:rPr lang="ja-JP" altLang="en-US" sz="1600"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rPr>
              <a:t>・</a:t>
            </a:r>
            <a:r>
              <a:rPr lang="ja-JP" altLang="ja-JP" sz="1600"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rPr>
              <a:t>縫製業の取り巻く環境は、過去に進めてきた過剰な価格競争とサービスや、アパレル、商社等がデフレ経済下の中で、更なるコスト追求を進めたことが、ある意味加工料金の破壊に繋がり縫製業の衰退を招く一因となった。</a:t>
            </a:r>
            <a:endParaRPr lang="en-US" altLang="ja-JP" sz="1600"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endParaRPr>
          </a:p>
          <a:p>
            <a:pPr marL="185738" indent="-185738">
              <a:spcAft>
                <a:spcPts val="1200"/>
              </a:spcAft>
            </a:pPr>
            <a:r>
              <a:rPr lang="ja-JP" altLang="en-US" sz="1600"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rPr>
              <a:t>・</a:t>
            </a:r>
            <a:r>
              <a:rPr lang="ja-JP" altLang="ja-JP" sz="1600"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rPr>
              <a:t>縫製業は、受注者という受け身的な立場であるため、対等な立場をもって交渉が行われていない場合も多く、発注者の要求に近い形で取り決めてきたのが殆どである。</a:t>
            </a:r>
            <a:endParaRPr lang="en-US" altLang="ja-JP" sz="1600"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endParaRPr>
          </a:p>
          <a:p>
            <a:pPr marL="185738" indent="-185738">
              <a:spcAft>
                <a:spcPts val="600"/>
              </a:spcAft>
            </a:pPr>
            <a:r>
              <a:rPr lang="ja-JP" altLang="en-US" sz="1600"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rPr>
              <a:t>・</a:t>
            </a:r>
            <a:r>
              <a:rPr lang="ja-JP" altLang="ja-JP" sz="1600"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rPr>
              <a:t>現在では、消費者の製品を選ぶ視点は厳しく、安心・安全な製品であることは勿論のこと、企業の社会的責任についても実行されているかが判断の一つとなってきている。</a:t>
            </a:r>
          </a:p>
        </p:txBody>
      </p:sp>
      <p:sp>
        <p:nvSpPr>
          <p:cNvPr id="3" name="テキスト ボックス 2">
            <a:extLst>
              <a:ext uri="{FF2B5EF4-FFF2-40B4-BE49-F238E27FC236}">
                <a16:creationId xmlns="" xmlns:a16="http://schemas.microsoft.com/office/drawing/2014/main" id="{5A2D2288-426A-4BAB-B9CA-D2BC92A6A9A3}"/>
              </a:ext>
            </a:extLst>
          </p:cNvPr>
          <p:cNvSpPr txBox="1"/>
          <p:nvPr/>
        </p:nvSpPr>
        <p:spPr>
          <a:xfrm>
            <a:off x="1035050" y="263471"/>
            <a:ext cx="5889356" cy="400110"/>
          </a:xfrm>
          <a:prstGeom prst="rect">
            <a:avLst/>
          </a:prstGeom>
          <a:noFill/>
        </p:spPr>
        <p:txBody>
          <a:bodyPr wrap="square" rtlCol="0">
            <a:spAutoFit/>
          </a:bodyPr>
          <a:lstStyle/>
          <a:p>
            <a:r>
              <a:rPr kumimoji="1" lang="en-US" altLang="ja-JP" sz="2000" b="1" dirty="0">
                <a:latin typeface="ＤＦＰ新細丸ゴシック体" panose="020F0200000000000000" pitchFamily="50" charset="-128"/>
                <a:ea typeface="ＤＦＰ新細丸ゴシック体" panose="020F0200000000000000" pitchFamily="50" charset="-128"/>
              </a:rPr>
              <a:t>Ⅳ</a:t>
            </a:r>
            <a:r>
              <a:rPr lang="ja-JP" altLang="en-US" sz="2000" b="1" dirty="0">
                <a:latin typeface="ＤＦＰ新細丸ゴシック体" panose="020F0200000000000000" pitchFamily="50" charset="-128"/>
                <a:ea typeface="ＤＦＰ新細丸ゴシック体" panose="020F0200000000000000" pitchFamily="50" charset="-128"/>
              </a:rPr>
              <a:t>．</a:t>
            </a:r>
            <a:r>
              <a:rPr kumimoji="1" lang="en-US" altLang="ja-JP" sz="2000" b="1" dirty="0">
                <a:latin typeface="ＤＦＰ新細丸ゴシック体" panose="020F0200000000000000" pitchFamily="50" charset="-128"/>
                <a:ea typeface="ＤＦＰ新細丸ゴシック体" panose="020F0200000000000000" pitchFamily="50" charset="-128"/>
              </a:rPr>
              <a:t>TA</a:t>
            </a:r>
            <a:r>
              <a:rPr kumimoji="1" lang="ja-JP" altLang="en-US" sz="2000" b="1" dirty="0">
                <a:latin typeface="ＤＦＰ新細丸ゴシック体" panose="020F0200000000000000" pitchFamily="50" charset="-128"/>
                <a:ea typeface="ＤＦＰ新細丸ゴシック体" panose="020F0200000000000000" pitchFamily="50" charset="-128"/>
              </a:rPr>
              <a:t>－縫製業の取り組みについて</a:t>
            </a:r>
          </a:p>
        </p:txBody>
      </p:sp>
      <p:sp>
        <p:nvSpPr>
          <p:cNvPr id="4" name="矢印: 下 3">
            <a:extLst>
              <a:ext uri="{FF2B5EF4-FFF2-40B4-BE49-F238E27FC236}">
                <a16:creationId xmlns="" xmlns:a16="http://schemas.microsoft.com/office/drawing/2014/main" id="{77A607A3-18BC-41C4-AA2F-7395D7E50A63}"/>
              </a:ext>
            </a:extLst>
          </p:cNvPr>
          <p:cNvSpPr/>
          <p:nvPr/>
        </p:nvSpPr>
        <p:spPr>
          <a:xfrm>
            <a:off x="5880295" y="4923692"/>
            <a:ext cx="484632" cy="5345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 xmlns:a16="http://schemas.microsoft.com/office/drawing/2014/main" id="{BE802919-6EA7-41AE-9305-9BE86A669F14}"/>
              </a:ext>
            </a:extLst>
          </p:cNvPr>
          <p:cNvSpPr txBox="1"/>
          <p:nvPr/>
        </p:nvSpPr>
        <p:spPr>
          <a:xfrm>
            <a:off x="3349819" y="5590423"/>
            <a:ext cx="5556738" cy="1200329"/>
          </a:xfrm>
          <a:prstGeom prst="rect">
            <a:avLst/>
          </a:prstGeom>
          <a:solidFill>
            <a:srgbClr val="000099"/>
          </a:solidFill>
        </p:spPr>
        <p:txBody>
          <a:bodyPr wrap="square" rtlCol="0" anchor="ctr">
            <a:spAutoFit/>
          </a:bodyPr>
          <a:lstStyle/>
          <a:p>
            <a:pPr algn="ctr"/>
            <a:endParaRPr kumimoji="1" lang="en-US" altLang="ja-JP" b="1" dirty="0">
              <a:solidFill>
                <a:schemeClr val="bg1"/>
              </a:solidFill>
              <a:latin typeface="ＤＦＰ新細丸ゴシック体" panose="020F0200000000000000" pitchFamily="50" charset="-128"/>
              <a:ea typeface="ＤＦＰ新細丸ゴシック体" panose="020F0200000000000000" pitchFamily="50" charset="-128"/>
            </a:endParaRPr>
          </a:p>
          <a:p>
            <a:pPr algn="ctr"/>
            <a:r>
              <a:rPr kumimoji="1" lang="ja-JP" altLang="en-US" b="1" dirty="0">
                <a:solidFill>
                  <a:schemeClr val="bg1"/>
                </a:solidFill>
                <a:latin typeface="ＤＦＰ新細丸ゴシック体" panose="020F0200000000000000" pitchFamily="50" charset="-128"/>
                <a:ea typeface="ＤＦＰ新細丸ゴシック体" panose="020F0200000000000000" pitchFamily="50" charset="-128"/>
              </a:rPr>
              <a:t>ＴＡ－縫製業のそれぞれの役割と責任を明確にした取引におけるルールブックが必要</a:t>
            </a:r>
            <a:endParaRPr kumimoji="1" lang="en-US" altLang="ja-JP" b="1" dirty="0">
              <a:solidFill>
                <a:schemeClr val="bg1"/>
              </a:solidFill>
              <a:latin typeface="ＤＦＰ新細丸ゴシック体" panose="020F0200000000000000" pitchFamily="50" charset="-128"/>
              <a:ea typeface="ＤＦＰ新細丸ゴシック体" panose="020F0200000000000000" pitchFamily="50" charset="-128"/>
            </a:endParaRPr>
          </a:p>
          <a:p>
            <a:pPr algn="ctr"/>
            <a:endParaRPr kumimoji="1" lang="ja-JP" altLang="en-US" b="1" dirty="0">
              <a:solidFill>
                <a:schemeClr val="bg1"/>
              </a:solidFill>
              <a:latin typeface="ＤＦＰ新細丸ゴシック体" panose="020F0200000000000000" pitchFamily="50" charset="-128"/>
              <a:ea typeface="ＤＦＰ新細丸ゴシック体" panose="020F0200000000000000" pitchFamily="50" charset="-128"/>
            </a:endParaRPr>
          </a:p>
        </p:txBody>
      </p:sp>
      <p:sp>
        <p:nvSpPr>
          <p:cNvPr id="8" name="テキスト ボックス 7">
            <a:extLst>
              <a:ext uri="{FF2B5EF4-FFF2-40B4-BE49-F238E27FC236}">
                <a16:creationId xmlns="" xmlns:a16="http://schemas.microsoft.com/office/drawing/2014/main" id="{3EF7F631-89AE-44F3-B89B-A13DBB1B05BD}"/>
              </a:ext>
            </a:extLst>
          </p:cNvPr>
          <p:cNvSpPr txBox="1"/>
          <p:nvPr/>
        </p:nvSpPr>
        <p:spPr>
          <a:xfrm>
            <a:off x="11578443" y="6472044"/>
            <a:ext cx="510636"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19</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1955829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 xmlns:a16="http://schemas.microsoft.com/office/drawing/2014/main" id="{FB4340C9-AA57-43C3-B25C-387A6AE9F5C3}"/>
              </a:ext>
            </a:extLst>
          </p:cNvPr>
          <p:cNvSpPr/>
          <p:nvPr/>
        </p:nvSpPr>
        <p:spPr>
          <a:xfrm>
            <a:off x="1055077" y="1051376"/>
            <a:ext cx="10114672" cy="2462213"/>
          </a:xfrm>
          <a:prstGeom prst="rect">
            <a:avLst/>
          </a:prstGeom>
        </p:spPr>
        <p:txBody>
          <a:bodyPr wrap="square">
            <a:spAutoFit/>
          </a:bodyPr>
          <a:lstStyle/>
          <a:p>
            <a:pPr>
              <a:spcAft>
                <a:spcPts val="1200"/>
              </a:spcAft>
            </a:pPr>
            <a:r>
              <a:rPr lang="ja-JP" altLang="en-US" b="1"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rPr>
              <a:t>２．</a:t>
            </a:r>
            <a:r>
              <a:rPr lang="en-US" altLang="ja-JP" b="1"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rPr>
              <a:t>TA</a:t>
            </a:r>
            <a:r>
              <a:rPr lang="ja-JP" altLang="en-US" b="1"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rPr>
              <a:t>－縫製業ガイドラインの骨子</a:t>
            </a:r>
            <a:endParaRPr lang="en-US" altLang="ja-JP" b="1"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endParaRPr>
          </a:p>
          <a:p>
            <a:pPr marL="185738" indent="-185738">
              <a:spcAft>
                <a:spcPts val="1200"/>
              </a:spcAft>
            </a:pPr>
            <a:r>
              <a:rPr lang="ja-JP" altLang="en-US" sz="1600"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rPr>
              <a:t>・「</a:t>
            </a:r>
            <a:r>
              <a:rPr lang="ja-JP" altLang="ja-JP" sz="1600"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rPr>
              <a:t>取引ガイドライン」及び下請法等の法令遵守</a:t>
            </a:r>
            <a:endParaRPr lang="en-US" altLang="ja-JP" sz="1600"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endParaRPr>
          </a:p>
          <a:p>
            <a:pPr marL="182563" indent="-182563">
              <a:spcAft>
                <a:spcPts val="1200"/>
              </a:spcAft>
            </a:pPr>
            <a:r>
              <a:rPr lang="ja-JP" altLang="en-US" sz="1600"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rPr>
              <a:t>・縫製業と関わりある業種は、対等な立場でそれぞれの役割と責任を明確にする</a:t>
            </a:r>
            <a:endParaRPr lang="en-US" altLang="ja-JP" sz="1600"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endParaRPr>
          </a:p>
          <a:p>
            <a:pPr marL="182563" indent="-182563">
              <a:spcAft>
                <a:spcPts val="1200"/>
              </a:spcAft>
            </a:pPr>
            <a:r>
              <a:rPr lang="ja-JP" altLang="en-US" sz="1600"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rPr>
              <a:t>・「取引ガイドライン」では基本契約書の締結と情報の共有計画、取引条件となる業務条件確認項目を明確にする</a:t>
            </a:r>
            <a:endParaRPr lang="en-US" altLang="ja-JP" sz="1600"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endParaRPr>
          </a:p>
          <a:p>
            <a:pPr marL="182563" indent="-182563">
              <a:spcAft>
                <a:spcPts val="1200"/>
              </a:spcAft>
            </a:pPr>
            <a:r>
              <a:rPr lang="ja-JP" altLang="en-US" sz="1600" kern="100" dirty="0">
                <a:latin typeface="Century" panose="02040604050505020304" pitchFamily="18" charset="0"/>
                <a:ea typeface="ＭＳ ゴシック" panose="020B0609070205080204" pitchFamily="49" charset="-128"/>
                <a:cs typeface="Times New Roman" panose="02020603050405020304" pitchFamily="18" charset="0"/>
              </a:rPr>
              <a:t>・</a:t>
            </a:r>
            <a:r>
              <a:rPr lang="ja-JP" altLang="ja-JP" sz="1600" kern="100" dirty="0">
                <a:latin typeface="Century" panose="02040604050505020304" pitchFamily="18" charset="0"/>
                <a:ea typeface="ＭＳ ゴシック" panose="020B0609070205080204" pitchFamily="49" charset="-128"/>
                <a:cs typeface="Times New Roman" panose="02020603050405020304" pitchFamily="18" charset="0"/>
              </a:rPr>
              <a:t>発注企業は、自社に至るまでのサプライチェーン全体における法令遵守、適正な取引条件や労働環境等の確保について、十分な確認と考慮をすべき社会的責任を有することを確認する。</a:t>
            </a:r>
            <a:endParaRPr lang="en-US" altLang="ja-JP" sz="1600" dirty="0">
              <a:solidFill>
                <a:srgbClr val="000000"/>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endParaRPr>
          </a:p>
        </p:txBody>
      </p:sp>
      <p:sp>
        <p:nvSpPr>
          <p:cNvPr id="5" name="矢印: 下 4">
            <a:extLst>
              <a:ext uri="{FF2B5EF4-FFF2-40B4-BE49-F238E27FC236}">
                <a16:creationId xmlns="" xmlns:a16="http://schemas.microsoft.com/office/drawing/2014/main" id="{D27F774E-C9C5-428F-B294-C108B14E0C50}"/>
              </a:ext>
            </a:extLst>
          </p:cNvPr>
          <p:cNvSpPr/>
          <p:nvPr/>
        </p:nvSpPr>
        <p:spPr>
          <a:xfrm>
            <a:off x="5880295" y="4191045"/>
            <a:ext cx="484632" cy="5345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 xmlns:a16="http://schemas.microsoft.com/office/drawing/2014/main" id="{79A5FE72-7608-4531-8394-DDAD26EE95E1}"/>
              </a:ext>
            </a:extLst>
          </p:cNvPr>
          <p:cNvSpPr txBox="1"/>
          <p:nvPr/>
        </p:nvSpPr>
        <p:spPr>
          <a:xfrm>
            <a:off x="2376408" y="4960893"/>
            <a:ext cx="7542509" cy="1231556"/>
          </a:xfrm>
          <a:prstGeom prst="rect">
            <a:avLst/>
          </a:prstGeom>
          <a:solidFill>
            <a:srgbClr val="000099"/>
          </a:solidFill>
        </p:spPr>
        <p:txBody>
          <a:bodyPr wrap="square" rtlCol="0" anchor="ctr">
            <a:spAutoFit/>
          </a:bodyPr>
          <a:lstStyle/>
          <a:p>
            <a:pPr indent="152400">
              <a:lnSpc>
                <a:spcPts val="1200"/>
              </a:lnSpc>
              <a:spcAft>
                <a:spcPts val="30"/>
              </a:spcAft>
            </a:pPr>
            <a:endParaRPr lang="en-US" altLang="ja-JP" b="1" dirty="0">
              <a:solidFill>
                <a:schemeClr val="bg1"/>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endParaRPr>
          </a:p>
          <a:p>
            <a:pPr indent="152400"/>
            <a:r>
              <a:rPr lang="ja-JP" altLang="ja-JP" b="1" dirty="0">
                <a:solidFill>
                  <a:schemeClr val="bg1"/>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rPr>
              <a:t>繊維産業のサプライチェーンを具体的な全体最適の姿にする</a:t>
            </a:r>
            <a:r>
              <a:rPr lang="ja-JP" altLang="en-US" b="1" dirty="0">
                <a:solidFill>
                  <a:schemeClr val="bg1"/>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rPr>
              <a:t>ため、</a:t>
            </a:r>
            <a:endParaRPr lang="en-US" altLang="ja-JP" b="1" dirty="0">
              <a:solidFill>
                <a:schemeClr val="bg1"/>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endParaRPr>
          </a:p>
          <a:p>
            <a:pPr indent="152400"/>
            <a:r>
              <a:rPr lang="ja-JP" altLang="ja-JP" b="1" dirty="0">
                <a:solidFill>
                  <a:schemeClr val="bg1"/>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rPr>
              <a:t>サプライチェーンに関わる全ての発注者と受注者が適正な取引ルール</a:t>
            </a:r>
            <a:endParaRPr lang="en-US" altLang="ja-JP" b="1" dirty="0">
              <a:solidFill>
                <a:schemeClr val="bg1"/>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endParaRPr>
          </a:p>
          <a:p>
            <a:pPr indent="152400"/>
            <a:r>
              <a:rPr lang="ja-JP" altLang="ja-JP" b="1" dirty="0">
                <a:solidFill>
                  <a:schemeClr val="bg1"/>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rPr>
              <a:t>に基づいた継続的な取引</a:t>
            </a:r>
            <a:r>
              <a:rPr lang="ja-JP" altLang="en-US" b="1" dirty="0">
                <a:solidFill>
                  <a:schemeClr val="bg1"/>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rPr>
              <a:t>の実施</a:t>
            </a:r>
            <a:endParaRPr lang="en-US" altLang="ja-JP" b="1" dirty="0">
              <a:solidFill>
                <a:schemeClr val="bg1"/>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endParaRPr>
          </a:p>
          <a:p>
            <a:pPr indent="152400">
              <a:lnSpc>
                <a:spcPts val="1200"/>
              </a:lnSpc>
              <a:spcAft>
                <a:spcPts val="30"/>
              </a:spcAft>
            </a:pPr>
            <a:endParaRPr lang="en-US" altLang="ja-JP" b="1" dirty="0">
              <a:solidFill>
                <a:schemeClr val="bg1"/>
              </a:solidFill>
              <a:latin typeface="ＤＦＰ新細丸ゴシック体" panose="020F0200000000000000" pitchFamily="50" charset="-128"/>
              <a:ea typeface="ＤＦＰ新細丸ゴシック体" panose="020F0200000000000000" pitchFamily="50" charset="-128"/>
              <a:cs typeface="ＭＳ Ｐゴシック" panose="020B0600070205080204" pitchFamily="50" charset="-128"/>
            </a:endParaRPr>
          </a:p>
        </p:txBody>
      </p:sp>
      <p:sp>
        <p:nvSpPr>
          <p:cNvPr id="7" name="テキスト ボックス 6">
            <a:extLst>
              <a:ext uri="{FF2B5EF4-FFF2-40B4-BE49-F238E27FC236}">
                <a16:creationId xmlns="" xmlns:a16="http://schemas.microsoft.com/office/drawing/2014/main" id="{2F6DA758-67F4-4661-AC4D-2198CEFA7615}"/>
              </a:ext>
            </a:extLst>
          </p:cNvPr>
          <p:cNvSpPr txBox="1"/>
          <p:nvPr/>
        </p:nvSpPr>
        <p:spPr>
          <a:xfrm>
            <a:off x="11578443" y="6472044"/>
            <a:ext cx="510636"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20</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475775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 xmlns:a16="http://schemas.microsoft.com/office/drawing/2014/main" id="{FF930118-8C2A-4A46-BBB8-FE5B1092C92C}"/>
              </a:ext>
            </a:extLst>
          </p:cNvPr>
          <p:cNvPicPr>
            <a:picLocks noChangeAspect="1"/>
          </p:cNvPicPr>
          <p:nvPr/>
        </p:nvPicPr>
        <p:blipFill>
          <a:blip r:embed="rId2"/>
          <a:stretch>
            <a:fillRect/>
          </a:stretch>
        </p:blipFill>
        <p:spPr>
          <a:xfrm>
            <a:off x="2198507" y="1473689"/>
            <a:ext cx="7794985" cy="3856910"/>
          </a:xfrm>
          <a:prstGeom prst="rect">
            <a:avLst/>
          </a:prstGeom>
        </p:spPr>
      </p:pic>
      <p:sp>
        <p:nvSpPr>
          <p:cNvPr id="3" name="正方形/長方形 2">
            <a:extLst>
              <a:ext uri="{FF2B5EF4-FFF2-40B4-BE49-F238E27FC236}">
                <a16:creationId xmlns="" xmlns:a16="http://schemas.microsoft.com/office/drawing/2014/main" id="{141D147F-89CF-4906-8F2E-C352EC484C00}"/>
              </a:ext>
            </a:extLst>
          </p:cNvPr>
          <p:cNvSpPr/>
          <p:nvPr/>
        </p:nvSpPr>
        <p:spPr>
          <a:xfrm>
            <a:off x="1173600" y="255188"/>
            <a:ext cx="9122979" cy="369332"/>
          </a:xfrm>
          <a:prstGeom prst="rect">
            <a:avLst/>
          </a:prstGeom>
        </p:spPr>
        <p:txBody>
          <a:bodyPr wrap="square">
            <a:spAutoFit/>
          </a:bodyPr>
          <a:lstStyle/>
          <a:p>
            <a:r>
              <a:rPr lang="en-US" altLang="ja-JP" b="1" dirty="0">
                <a:solidFill>
                  <a:sysClr val="windowText" lastClr="000000"/>
                </a:solidFill>
                <a:latin typeface="ＤＦＰ新細丸ゴシック体" panose="020F0200000000000000" pitchFamily="50" charset="-128"/>
                <a:ea typeface="ＤＦＰ新細丸ゴシック体" panose="020F0200000000000000" pitchFamily="50" charset="-128"/>
              </a:rPr>
              <a:t>3</a:t>
            </a:r>
            <a:r>
              <a:rPr lang="ja-JP" altLang="en-US" b="1" dirty="0">
                <a:solidFill>
                  <a:sysClr val="windowText" lastClr="000000"/>
                </a:solidFill>
                <a:latin typeface="ＤＦＰ新細丸ゴシック体" panose="020F0200000000000000" pitchFamily="50" charset="-128"/>
                <a:ea typeface="ＤＦＰ新細丸ゴシック体" panose="020F0200000000000000" pitchFamily="50" charset="-128"/>
              </a:rPr>
              <a:t>．縫製加工賃等の支払いによる特性に対応した発注プロセスの受発注者の整理</a:t>
            </a:r>
            <a:endParaRPr lang="en-US" altLang="ja-JP" b="1" dirty="0">
              <a:solidFill>
                <a:sysClr val="windowText" lastClr="000000"/>
              </a:solidFill>
              <a:latin typeface="ＤＦＰ新細丸ゴシック体" panose="020F0200000000000000" pitchFamily="50" charset="-128"/>
              <a:ea typeface="ＤＦＰ新細丸ゴシック体" panose="020F0200000000000000" pitchFamily="50" charset="-128"/>
            </a:endParaRPr>
          </a:p>
        </p:txBody>
      </p:sp>
      <p:sp>
        <p:nvSpPr>
          <p:cNvPr id="4" name="正方形/長方形 3">
            <a:extLst>
              <a:ext uri="{FF2B5EF4-FFF2-40B4-BE49-F238E27FC236}">
                <a16:creationId xmlns="" xmlns:a16="http://schemas.microsoft.com/office/drawing/2014/main" id="{3B1CB628-E8BB-4175-9D3A-1E3C4DE944E7}"/>
              </a:ext>
            </a:extLst>
          </p:cNvPr>
          <p:cNvSpPr/>
          <p:nvPr/>
        </p:nvSpPr>
        <p:spPr>
          <a:xfrm>
            <a:off x="1739501" y="694258"/>
            <a:ext cx="9390548" cy="523220"/>
          </a:xfrm>
          <a:prstGeom prst="rect">
            <a:avLst/>
          </a:prstGeom>
        </p:spPr>
        <p:txBody>
          <a:bodyPr wrap="square">
            <a:spAutoFit/>
          </a:bodyPr>
          <a:lstStyle/>
          <a:p>
            <a:r>
              <a:rPr lang="ja-JP" altLang="en-US" sz="1400" dirty="0">
                <a:solidFill>
                  <a:sysClr val="windowText" lastClr="000000"/>
                </a:solidFill>
                <a:latin typeface="ＤＦＰ新細丸ゴシック体" panose="020F0200000000000000" pitchFamily="50" charset="-128"/>
                <a:ea typeface="ＤＦＰ新細丸ゴシック体" panose="020F0200000000000000" pitchFamily="50" charset="-128"/>
              </a:rPr>
              <a:t>縫製加工賃等の支払いによる特性を考慮した原材料・副資材発注の各発注者・受注者についての役割と責任を以下に整理する。</a:t>
            </a:r>
            <a:endParaRPr lang="en-US" altLang="ja-JP" sz="1400" dirty="0">
              <a:solidFill>
                <a:sysClr val="windowText" lastClr="000000"/>
              </a:solidFill>
              <a:latin typeface="ＤＦＰ新細丸ゴシック体" panose="020F0200000000000000" pitchFamily="50" charset="-128"/>
              <a:ea typeface="ＤＦＰ新細丸ゴシック体" panose="020F0200000000000000" pitchFamily="50" charset="-128"/>
            </a:endParaRPr>
          </a:p>
        </p:txBody>
      </p:sp>
      <p:sp>
        <p:nvSpPr>
          <p:cNvPr id="5" name="正方形/長方形 4">
            <a:extLst>
              <a:ext uri="{FF2B5EF4-FFF2-40B4-BE49-F238E27FC236}">
                <a16:creationId xmlns="" xmlns:a16="http://schemas.microsoft.com/office/drawing/2014/main" id="{FEFB5B24-A141-43F3-8C09-5A7E1992F44F}"/>
              </a:ext>
            </a:extLst>
          </p:cNvPr>
          <p:cNvSpPr/>
          <p:nvPr/>
        </p:nvSpPr>
        <p:spPr>
          <a:xfrm>
            <a:off x="1173600" y="5439525"/>
            <a:ext cx="10594328" cy="1200329"/>
          </a:xfrm>
          <a:prstGeom prst="rect">
            <a:avLst/>
          </a:prstGeom>
        </p:spPr>
        <p:txBody>
          <a:bodyPr wrap="square">
            <a:spAutoFit/>
          </a:bodyPr>
          <a:lstStyle/>
          <a:p>
            <a:r>
              <a:rPr lang="ja-JP" altLang="en-US" sz="1200" dirty="0">
                <a:solidFill>
                  <a:sysClr val="windowText" lastClr="000000"/>
                </a:solidFill>
                <a:latin typeface="ＤＦＰ新細丸ゴシック体" panose="020F0200000000000000" pitchFamily="50" charset="-128"/>
                <a:ea typeface="ＤＦＰ新細丸ゴシック体" panose="020F0200000000000000" pitchFamily="50" charset="-128"/>
              </a:rPr>
              <a:t>縫製加工賃等の支払いによる特性を考慮した原材料・副資材発注の各発注者・受注者についての役割と責任を以下に整理する。</a:t>
            </a:r>
            <a:endParaRPr lang="en-US" altLang="ja-JP" sz="1200" dirty="0">
              <a:solidFill>
                <a:sysClr val="windowText" lastClr="000000"/>
              </a:solidFill>
              <a:latin typeface="ＤＦＰ新細丸ゴシック体" panose="020F0200000000000000" pitchFamily="50" charset="-128"/>
              <a:ea typeface="ＤＦＰ新細丸ゴシック体" panose="020F0200000000000000" pitchFamily="50" charset="-128"/>
            </a:endParaRPr>
          </a:p>
          <a:p>
            <a:endParaRPr lang="en-US" altLang="ja-JP" sz="1200" dirty="0">
              <a:solidFill>
                <a:sysClr val="windowText" lastClr="000000"/>
              </a:solidFill>
              <a:latin typeface="ＤＦＰ新細丸ゴシック体" panose="020F0200000000000000" pitchFamily="50" charset="-128"/>
              <a:ea typeface="ＤＦＰ新細丸ゴシック体" panose="020F0200000000000000" pitchFamily="50" charset="-128"/>
            </a:endParaRPr>
          </a:p>
          <a:p>
            <a:pPr marL="1082675" indent="-1082675"/>
            <a:r>
              <a:rPr lang="ja-JP" altLang="en-US" sz="1200" dirty="0">
                <a:solidFill>
                  <a:sysClr val="windowText" lastClr="000000"/>
                </a:solidFill>
                <a:latin typeface="ＤＦＰ新細丸ゴシック体" panose="020F0200000000000000" pitchFamily="50" charset="-128"/>
                <a:ea typeface="ＤＦＰ新細丸ゴシック体" panose="020F0200000000000000" pitchFamily="50" charset="-128"/>
              </a:rPr>
              <a:t>（</a:t>
            </a:r>
            <a:r>
              <a:rPr lang="en-US" altLang="ja-JP" sz="1200" dirty="0">
                <a:solidFill>
                  <a:sysClr val="windowText" lastClr="000000"/>
                </a:solidFill>
                <a:latin typeface="ＤＦＰ新細丸ゴシック体" panose="020F0200000000000000" pitchFamily="50" charset="-128"/>
                <a:ea typeface="ＤＦＰ新細丸ゴシック体" panose="020F0200000000000000" pitchFamily="50" charset="-128"/>
              </a:rPr>
              <a:t>Ⅰ</a:t>
            </a:r>
            <a:r>
              <a:rPr lang="ja-JP" altLang="en-US" sz="1200" dirty="0">
                <a:solidFill>
                  <a:sysClr val="windowText" lastClr="000000"/>
                </a:solidFill>
                <a:latin typeface="ＤＦＰ新細丸ゴシック体" panose="020F0200000000000000" pitchFamily="50" charset="-128"/>
                <a:ea typeface="ＤＦＰ新細丸ゴシック体" panose="020F0200000000000000" pitchFamily="50" charset="-128"/>
              </a:rPr>
              <a:t>）純工　発注者が受注者（縫製工場）に対して原材料・副資材すべてを無償で供給し受注者（縫製工場）が縫製の加工料金で加工を請負うこと</a:t>
            </a:r>
            <a:endParaRPr lang="en-US" altLang="ja-JP" sz="1200" dirty="0">
              <a:solidFill>
                <a:sysClr val="windowText" lastClr="000000"/>
              </a:solidFill>
              <a:latin typeface="ＤＦＰ新細丸ゴシック体" panose="020F0200000000000000" pitchFamily="50" charset="-128"/>
              <a:ea typeface="ＤＦＰ新細丸ゴシック体" panose="020F0200000000000000" pitchFamily="50" charset="-128"/>
            </a:endParaRPr>
          </a:p>
          <a:p>
            <a:pPr marL="1082675" indent="-1082675"/>
            <a:r>
              <a:rPr lang="ja-JP" altLang="en-US" sz="1200" dirty="0">
                <a:solidFill>
                  <a:sysClr val="windowText" lastClr="000000"/>
                </a:solidFill>
                <a:latin typeface="ＤＦＰ新細丸ゴシック体" panose="020F0200000000000000" pitchFamily="50" charset="-128"/>
                <a:ea typeface="ＤＦＰ新細丸ゴシック体" panose="020F0200000000000000" pitchFamily="50" charset="-128"/>
              </a:rPr>
              <a:t>（</a:t>
            </a:r>
            <a:r>
              <a:rPr lang="en-US" altLang="ja-JP" sz="1200" dirty="0">
                <a:solidFill>
                  <a:sysClr val="windowText" lastClr="000000"/>
                </a:solidFill>
                <a:latin typeface="ＤＦＰ新細丸ゴシック体" panose="020F0200000000000000" pitchFamily="50" charset="-128"/>
                <a:ea typeface="ＤＦＰ新細丸ゴシック体" panose="020F0200000000000000" pitchFamily="50" charset="-128"/>
              </a:rPr>
              <a:t>Ⅱ</a:t>
            </a:r>
            <a:r>
              <a:rPr lang="ja-JP" altLang="en-US" sz="1200" dirty="0">
                <a:solidFill>
                  <a:sysClr val="windowText" lastClr="000000"/>
                </a:solidFill>
                <a:latin typeface="ＤＦＰ新細丸ゴシック体" panose="020F0200000000000000" pitchFamily="50" charset="-128"/>
                <a:ea typeface="ＤＦＰ新細丸ゴシック体" panose="020F0200000000000000" pitchFamily="50" charset="-128"/>
              </a:rPr>
              <a:t>）属工　発注者が受注者（縫製工場）に対して主たる原材料を無償で供給し受注者（縫製工場）は縫製の加工料金と副資材の調達費用をもって請負うこと</a:t>
            </a:r>
            <a:endParaRPr lang="en-US" altLang="ja-JP" sz="1200" dirty="0">
              <a:solidFill>
                <a:sysClr val="windowText" lastClr="000000"/>
              </a:solidFill>
              <a:latin typeface="ＤＦＰ新細丸ゴシック体" panose="020F0200000000000000" pitchFamily="50" charset="-128"/>
              <a:ea typeface="ＤＦＰ新細丸ゴシック体" panose="020F0200000000000000" pitchFamily="50" charset="-128"/>
            </a:endParaRPr>
          </a:p>
          <a:p>
            <a:pPr marL="1082675" indent="-1082675"/>
            <a:r>
              <a:rPr lang="ja-JP" altLang="en-US" sz="1200" dirty="0">
                <a:solidFill>
                  <a:sysClr val="windowText" lastClr="000000"/>
                </a:solidFill>
                <a:latin typeface="ＤＦＰ新細丸ゴシック体" panose="020F0200000000000000" pitchFamily="50" charset="-128"/>
                <a:ea typeface="ＤＦＰ新細丸ゴシック体" panose="020F0200000000000000" pitchFamily="50" charset="-128"/>
              </a:rPr>
              <a:t>（</a:t>
            </a:r>
            <a:r>
              <a:rPr lang="en-US" altLang="ja-JP" sz="1200" dirty="0">
                <a:solidFill>
                  <a:sysClr val="windowText" lastClr="000000"/>
                </a:solidFill>
                <a:latin typeface="ＤＦＰ新細丸ゴシック体" panose="020F0200000000000000" pitchFamily="50" charset="-128"/>
                <a:ea typeface="ＤＦＰ新細丸ゴシック体" panose="020F0200000000000000" pitchFamily="50" charset="-128"/>
              </a:rPr>
              <a:t>Ⅲ</a:t>
            </a:r>
            <a:r>
              <a:rPr lang="ja-JP" altLang="en-US" sz="1200" dirty="0">
                <a:solidFill>
                  <a:sysClr val="windowText" lastClr="000000"/>
                </a:solidFill>
                <a:latin typeface="ＤＦＰ新細丸ゴシック体" panose="020F0200000000000000" pitchFamily="50" charset="-128"/>
                <a:ea typeface="ＤＦＰ新細丸ゴシック体" panose="020F0200000000000000" pitchFamily="50" charset="-128"/>
              </a:rPr>
              <a:t>）有償支給　発注者が主たる原材料を有償で供給し受注者（縫製工場）は縫製の加工料金と原材料の費用を加えた製品単価で売ること　</a:t>
            </a:r>
            <a:endParaRPr lang="en-US" altLang="ja-JP" sz="1200" dirty="0">
              <a:solidFill>
                <a:sysClr val="windowText" lastClr="000000"/>
              </a:solidFill>
              <a:latin typeface="ＤＦＰ新細丸ゴシック体" panose="020F0200000000000000" pitchFamily="50" charset="-128"/>
              <a:ea typeface="ＤＦＰ新細丸ゴシック体" panose="020F0200000000000000" pitchFamily="50" charset="-128"/>
            </a:endParaRPr>
          </a:p>
        </p:txBody>
      </p:sp>
      <p:sp>
        <p:nvSpPr>
          <p:cNvPr id="8" name="テキスト ボックス 7">
            <a:extLst>
              <a:ext uri="{FF2B5EF4-FFF2-40B4-BE49-F238E27FC236}">
                <a16:creationId xmlns="" xmlns:a16="http://schemas.microsoft.com/office/drawing/2014/main" id="{07369976-2B3A-44DD-AAD4-3EE0656AA091}"/>
              </a:ext>
            </a:extLst>
          </p:cNvPr>
          <p:cNvSpPr txBox="1"/>
          <p:nvPr/>
        </p:nvSpPr>
        <p:spPr>
          <a:xfrm>
            <a:off x="11578443" y="6472044"/>
            <a:ext cx="510636"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21</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2969679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 xmlns:a16="http://schemas.microsoft.com/office/drawing/2014/main" id="{05045ACE-9113-463F-9B67-29C85B057BD9}"/>
              </a:ext>
            </a:extLst>
          </p:cNvPr>
          <p:cNvSpPr/>
          <p:nvPr/>
        </p:nvSpPr>
        <p:spPr>
          <a:xfrm>
            <a:off x="1539119" y="641610"/>
            <a:ext cx="9345637" cy="338554"/>
          </a:xfrm>
          <a:prstGeom prst="rect">
            <a:avLst/>
          </a:prstGeom>
        </p:spPr>
        <p:txBody>
          <a:bodyPr wrap="square">
            <a:spAutoFit/>
          </a:bodyPr>
          <a:lstStyle/>
          <a:p>
            <a:r>
              <a:rPr lang="ja-JP" altLang="en-US" sz="1600" dirty="0">
                <a:latin typeface="ＤＦＰ新細丸ゴシック体" panose="020F0200000000000000" pitchFamily="50" charset="-128"/>
                <a:ea typeface="ＤＦＰ新細丸ゴシック体" panose="020F0200000000000000" pitchFamily="50" charset="-128"/>
              </a:rPr>
              <a:t>（１）主体者・発注者側からの計画情報：「調達計画情報一覧」　　</a:t>
            </a:r>
            <a:r>
              <a:rPr lang="en-US" altLang="ja-JP" sz="1600" dirty="0">
                <a:latin typeface="ＤＦＰ新細丸ゴシック体" panose="020F0200000000000000" pitchFamily="50" charset="-128"/>
                <a:ea typeface="ＤＦＰ新細丸ゴシック体" panose="020F0200000000000000" pitchFamily="50" charset="-128"/>
              </a:rPr>
              <a:t>&lt;</a:t>
            </a:r>
            <a:r>
              <a:rPr lang="ja-JP" altLang="en-US" sz="1600" dirty="0">
                <a:latin typeface="ＤＦＰ新細丸ゴシック体" panose="020F0200000000000000" pitchFamily="50" charset="-128"/>
                <a:ea typeface="ＤＦＰ新細丸ゴシック体" panose="020F0200000000000000" pitchFamily="50" charset="-128"/>
              </a:rPr>
              <a:t>賃加工</a:t>
            </a:r>
            <a:r>
              <a:rPr lang="en-US" altLang="ja-JP" sz="1600" dirty="0">
                <a:latin typeface="ＤＦＰ新細丸ゴシック体" panose="020F0200000000000000" pitchFamily="50" charset="-128"/>
                <a:ea typeface="ＤＦＰ新細丸ゴシック体" panose="020F0200000000000000" pitchFamily="50" charset="-128"/>
              </a:rPr>
              <a:t>(</a:t>
            </a:r>
            <a:r>
              <a:rPr lang="ja-JP" altLang="en-US" sz="1600" dirty="0">
                <a:latin typeface="ＤＦＰ新細丸ゴシック体" panose="020F0200000000000000" pitchFamily="50" charset="-128"/>
                <a:ea typeface="ＤＦＰ新細丸ゴシック体" panose="020F0200000000000000" pitchFamily="50" charset="-128"/>
              </a:rPr>
              <a:t>純工</a:t>
            </a:r>
            <a:r>
              <a:rPr lang="en-US" altLang="ja-JP" sz="1600" dirty="0">
                <a:latin typeface="ＤＦＰ新細丸ゴシック体" panose="020F0200000000000000" pitchFamily="50" charset="-128"/>
                <a:ea typeface="ＤＦＰ新細丸ゴシック体" panose="020F0200000000000000" pitchFamily="50" charset="-128"/>
              </a:rPr>
              <a:t>/</a:t>
            </a:r>
            <a:r>
              <a:rPr lang="ja-JP" altLang="en-US" sz="1600" dirty="0">
                <a:latin typeface="ＤＦＰ新細丸ゴシック体" panose="020F0200000000000000" pitchFamily="50" charset="-128"/>
                <a:ea typeface="ＤＦＰ新細丸ゴシック体" panose="020F0200000000000000" pitchFamily="50" charset="-128"/>
              </a:rPr>
              <a:t>属工</a:t>
            </a:r>
            <a:r>
              <a:rPr lang="en-US" altLang="ja-JP" sz="1600" dirty="0">
                <a:latin typeface="ＤＦＰ新細丸ゴシック体" panose="020F0200000000000000" pitchFamily="50" charset="-128"/>
                <a:ea typeface="ＤＦＰ新細丸ゴシック体" panose="020F0200000000000000" pitchFamily="50" charset="-128"/>
              </a:rPr>
              <a:t>)&gt;</a:t>
            </a:r>
            <a:endParaRPr lang="ja-JP" altLang="en-US" sz="1600" dirty="0">
              <a:latin typeface="ＤＦＰ新細丸ゴシック体" panose="020F0200000000000000" pitchFamily="50" charset="-128"/>
              <a:ea typeface="ＤＦＰ新細丸ゴシック体" panose="020F0200000000000000" pitchFamily="50" charset="-128"/>
            </a:endParaRPr>
          </a:p>
        </p:txBody>
      </p:sp>
      <p:pic>
        <p:nvPicPr>
          <p:cNvPr id="3" name="図 2">
            <a:extLst>
              <a:ext uri="{FF2B5EF4-FFF2-40B4-BE49-F238E27FC236}">
                <a16:creationId xmlns="" xmlns:a16="http://schemas.microsoft.com/office/drawing/2014/main" id="{DD25F9FB-4670-4BC4-80AB-FB3C04707B06}"/>
              </a:ext>
            </a:extLst>
          </p:cNvPr>
          <p:cNvPicPr>
            <a:picLocks noChangeAspect="1"/>
          </p:cNvPicPr>
          <p:nvPr/>
        </p:nvPicPr>
        <p:blipFill>
          <a:blip r:embed="rId2"/>
          <a:stretch>
            <a:fillRect/>
          </a:stretch>
        </p:blipFill>
        <p:spPr>
          <a:xfrm>
            <a:off x="3060896" y="1060980"/>
            <a:ext cx="6070208" cy="5797020"/>
          </a:xfrm>
          <a:prstGeom prst="rect">
            <a:avLst/>
          </a:prstGeom>
        </p:spPr>
      </p:pic>
      <p:sp>
        <p:nvSpPr>
          <p:cNvPr id="4" name="正方形/長方形 3">
            <a:extLst>
              <a:ext uri="{FF2B5EF4-FFF2-40B4-BE49-F238E27FC236}">
                <a16:creationId xmlns="" xmlns:a16="http://schemas.microsoft.com/office/drawing/2014/main" id="{A0AC044D-9305-4926-9BCD-5F8106E8FCCC}"/>
              </a:ext>
            </a:extLst>
          </p:cNvPr>
          <p:cNvSpPr/>
          <p:nvPr/>
        </p:nvSpPr>
        <p:spPr>
          <a:xfrm>
            <a:off x="968648" y="191463"/>
            <a:ext cx="9122979" cy="369332"/>
          </a:xfrm>
          <a:prstGeom prst="rect">
            <a:avLst/>
          </a:prstGeom>
        </p:spPr>
        <p:txBody>
          <a:bodyPr wrap="square">
            <a:spAutoFit/>
          </a:bodyPr>
          <a:lstStyle/>
          <a:p>
            <a:r>
              <a:rPr lang="ja-JP" altLang="en-US" b="1" dirty="0">
                <a:solidFill>
                  <a:sysClr val="windowText" lastClr="000000"/>
                </a:solidFill>
                <a:latin typeface="ＤＦＰ新細丸ゴシック体" panose="020F0200000000000000" pitchFamily="50" charset="-128"/>
                <a:ea typeface="ＤＦＰ新細丸ゴシック体" panose="020F0200000000000000" pitchFamily="50" charset="-128"/>
              </a:rPr>
              <a:t>４．ＴＡ－縫製業間における情報共有項目</a:t>
            </a:r>
            <a:endParaRPr lang="en-US" altLang="ja-JP" b="1" dirty="0">
              <a:solidFill>
                <a:sysClr val="windowText" lastClr="000000"/>
              </a:solidFill>
              <a:latin typeface="ＤＦＰ新細丸ゴシック体" panose="020F0200000000000000" pitchFamily="50" charset="-128"/>
              <a:ea typeface="ＤＦＰ新細丸ゴシック体" panose="020F0200000000000000" pitchFamily="50" charset="-128"/>
            </a:endParaRPr>
          </a:p>
        </p:txBody>
      </p:sp>
      <p:sp>
        <p:nvSpPr>
          <p:cNvPr id="7" name="テキスト ボックス 6">
            <a:extLst>
              <a:ext uri="{FF2B5EF4-FFF2-40B4-BE49-F238E27FC236}">
                <a16:creationId xmlns="" xmlns:a16="http://schemas.microsoft.com/office/drawing/2014/main" id="{02B7A0F1-CEBC-4FBF-B7EC-2E4610C4E04A}"/>
              </a:ext>
            </a:extLst>
          </p:cNvPr>
          <p:cNvSpPr txBox="1"/>
          <p:nvPr/>
        </p:nvSpPr>
        <p:spPr>
          <a:xfrm>
            <a:off x="11578443" y="6472044"/>
            <a:ext cx="510636"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22</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8207725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 xmlns:a16="http://schemas.microsoft.com/office/drawing/2014/main" id="{22D078D1-D0BF-459D-88D2-1C378F2B0288}"/>
              </a:ext>
            </a:extLst>
          </p:cNvPr>
          <p:cNvSpPr/>
          <p:nvPr/>
        </p:nvSpPr>
        <p:spPr>
          <a:xfrm>
            <a:off x="968648" y="191463"/>
            <a:ext cx="9122979" cy="369332"/>
          </a:xfrm>
          <a:prstGeom prst="rect">
            <a:avLst/>
          </a:prstGeom>
        </p:spPr>
        <p:txBody>
          <a:bodyPr wrap="square">
            <a:spAutoFit/>
          </a:bodyPr>
          <a:lstStyle/>
          <a:p>
            <a:r>
              <a:rPr lang="ja-JP" altLang="en-US" b="1" dirty="0">
                <a:solidFill>
                  <a:sysClr val="windowText" lastClr="000000"/>
                </a:solidFill>
                <a:latin typeface="ＤＦＰ新細丸ゴシック体" panose="020F0200000000000000" pitchFamily="50" charset="-128"/>
                <a:ea typeface="ＤＦＰ新細丸ゴシック体" panose="020F0200000000000000" pitchFamily="50" charset="-128"/>
              </a:rPr>
              <a:t>４．ＴＡ－縫製業間における情報共有項目について</a:t>
            </a:r>
            <a:endParaRPr lang="en-US" altLang="ja-JP" b="1" dirty="0">
              <a:solidFill>
                <a:sysClr val="windowText" lastClr="000000"/>
              </a:solidFill>
              <a:latin typeface="ＤＦＰ新細丸ゴシック体" panose="020F0200000000000000" pitchFamily="50" charset="-128"/>
              <a:ea typeface="ＤＦＰ新細丸ゴシック体" panose="020F0200000000000000" pitchFamily="50" charset="-128"/>
            </a:endParaRPr>
          </a:p>
        </p:txBody>
      </p:sp>
      <p:sp>
        <p:nvSpPr>
          <p:cNvPr id="3" name="正方形/長方形 2">
            <a:extLst>
              <a:ext uri="{FF2B5EF4-FFF2-40B4-BE49-F238E27FC236}">
                <a16:creationId xmlns="" xmlns:a16="http://schemas.microsoft.com/office/drawing/2014/main" id="{016BEFE7-CD1A-40B7-92E8-EAA8303A1A69}"/>
              </a:ext>
            </a:extLst>
          </p:cNvPr>
          <p:cNvSpPr/>
          <p:nvPr/>
        </p:nvSpPr>
        <p:spPr>
          <a:xfrm>
            <a:off x="1539119" y="641610"/>
            <a:ext cx="9345637" cy="338554"/>
          </a:xfrm>
          <a:prstGeom prst="rect">
            <a:avLst/>
          </a:prstGeom>
        </p:spPr>
        <p:txBody>
          <a:bodyPr wrap="square">
            <a:spAutoFit/>
          </a:bodyPr>
          <a:lstStyle/>
          <a:p>
            <a:r>
              <a:rPr lang="ja-JP" altLang="en-US" sz="1600" dirty="0">
                <a:latin typeface="ＤＦＰ新細丸ゴシック体" panose="020F0200000000000000" pitchFamily="50" charset="-128"/>
                <a:ea typeface="ＤＦＰ新細丸ゴシック体" panose="020F0200000000000000" pitchFamily="50" charset="-128"/>
              </a:rPr>
              <a:t>（２</a:t>
            </a:r>
            <a:r>
              <a:rPr lang="en-US" altLang="ja-JP" sz="1600" dirty="0">
                <a:latin typeface="ＤＦＰ新細丸ゴシック体" panose="020F0200000000000000" pitchFamily="50" charset="-128"/>
                <a:ea typeface="ＤＦＰ新細丸ゴシック体" panose="020F0200000000000000" pitchFamily="50" charset="-128"/>
              </a:rPr>
              <a:t>)</a:t>
            </a:r>
            <a:r>
              <a:rPr lang="ja-JP" altLang="en-US" sz="1600" dirty="0">
                <a:latin typeface="ＤＦＰ新細丸ゴシック体" panose="020F0200000000000000" pitchFamily="50" charset="-128"/>
                <a:ea typeface="ＤＦＰ新細丸ゴシック体" panose="020F0200000000000000" pitchFamily="50" charset="-128"/>
              </a:rPr>
              <a:t>受注者側からの計画情報：「供給計画情報一覧</a:t>
            </a:r>
            <a:r>
              <a:rPr lang="en-US" altLang="ja-JP" sz="1600" dirty="0">
                <a:latin typeface="ＤＦＰ新細丸ゴシック体" panose="020F0200000000000000" pitchFamily="50" charset="-128"/>
                <a:ea typeface="ＤＦＰ新細丸ゴシック体" panose="020F0200000000000000" pitchFamily="50" charset="-128"/>
              </a:rPr>
              <a:t>｣</a:t>
            </a:r>
            <a:r>
              <a:rPr lang="ja-JP" altLang="en-US" sz="1600" dirty="0">
                <a:latin typeface="ＤＦＰ新細丸ゴシック体" panose="020F0200000000000000" pitchFamily="50" charset="-128"/>
                <a:ea typeface="ＤＦＰ新細丸ゴシック体" panose="020F0200000000000000" pitchFamily="50" charset="-128"/>
              </a:rPr>
              <a:t>　</a:t>
            </a:r>
            <a:r>
              <a:rPr lang="en-US" altLang="ja-JP" sz="1600" dirty="0">
                <a:latin typeface="ＤＦＰ新細丸ゴシック体" panose="020F0200000000000000" pitchFamily="50" charset="-128"/>
                <a:ea typeface="ＤＦＰ新細丸ゴシック体" panose="020F0200000000000000" pitchFamily="50" charset="-128"/>
              </a:rPr>
              <a:t>〈</a:t>
            </a:r>
            <a:r>
              <a:rPr lang="ja-JP" altLang="en-US" sz="1600" dirty="0">
                <a:latin typeface="ＤＦＰ新細丸ゴシック体" panose="020F0200000000000000" pitchFamily="50" charset="-128"/>
                <a:ea typeface="ＤＦＰ新細丸ゴシック体" panose="020F0200000000000000" pitchFamily="50" charset="-128"/>
              </a:rPr>
              <a:t>賃加工</a:t>
            </a:r>
            <a:r>
              <a:rPr lang="en-US" altLang="ja-JP" sz="1600" dirty="0">
                <a:latin typeface="ＤＦＰ新細丸ゴシック体" panose="020F0200000000000000" pitchFamily="50" charset="-128"/>
                <a:ea typeface="ＤＦＰ新細丸ゴシック体" panose="020F0200000000000000" pitchFamily="50" charset="-128"/>
              </a:rPr>
              <a:t>(</a:t>
            </a:r>
            <a:r>
              <a:rPr lang="ja-JP" altLang="en-US" sz="1600" dirty="0">
                <a:latin typeface="ＤＦＰ新細丸ゴシック体" panose="020F0200000000000000" pitchFamily="50" charset="-128"/>
                <a:ea typeface="ＤＦＰ新細丸ゴシック体" panose="020F0200000000000000" pitchFamily="50" charset="-128"/>
              </a:rPr>
              <a:t>純工</a:t>
            </a:r>
            <a:r>
              <a:rPr lang="en-US" altLang="ja-JP" sz="1600" dirty="0">
                <a:latin typeface="ＤＦＰ新細丸ゴシック体" panose="020F0200000000000000" pitchFamily="50" charset="-128"/>
                <a:ea typeface="ＤＦＰ新細丸ゴシック体" panose="020F0200000000000000" pitchFamily="50" charset="-128"/>
              </a:rPr>
              <a:t>/</a:t>
            </a:r>
            <a:r>
              <a:rPr lang="ja-JP" altLang="en-US" sz="1600" dirty="0">
                <a:latin typeface="ＤＦＰ新細丸ゴシック体" panose="020F0200000000000000" pitchFamily="50" charset="-128"/>
                <a:ea typeface="ＤＦＰ新細丸ゴシック体" panose="020F0200000000000000" pitchFamily="50" charset="-128"/>
              </a:rPr>
              <a:t>属工</a:t>
            </a:r>
            <a:r>
              <a:rPr lang="en-US" altLang="ja-JP" sz="1600" dirty="0">
                <a:latin typeface="ＤＦＰ新細丸ゴシック体" panose="020F0200000000000000" pitchFamily="50" charset="-128"/>
                <a:ea typeface="ＤＦＰ新細丸ゴシック体" panose="020F0200000000000000" pitchFamily="50" charset="-128"/>
              </a:rPr>
              <a:t>)〉</a:t>
            </a:r>
            <a:endParaRPr lang="ja-JP" altLang="en-US" sz="1600" dirty="0">
              <a:latin typeface="ＤＦＰ新細丸ゴシック体" panose="020F0200000000000000" pitchFamily="50" charset="-128"/>
              <a:ea typeface="ＤＦＰ新細丸ゴシック体" panose="020F0200000000000000" pitchFamily="50" charset="-128"/>
            </a:endParaRPr>
          </a:p>
        </p:txBody>
      </p:sp>
      <p:pic>
        <p:nvPicPr>
          <p:cNvPr id="4" name="図 3">
            <a:extLst>
              <a:ext uri="{FF2B5EF4-FFF2-40B4-BE49-F238E27FC236}">
                <a16:creationId xmlns="" xmlns:a16="http://schemas.microsoft.com/office/drawing/2014/main" id="{9CE6D1ED-1E5D-4321-AB29-495D77CE5304}"/>
              </a:ext>
            </a:extLst>
          </p:cNvPr>
          <p:cNvPicPr>
            <a:picLocks noChangeAspect="1"/>
          </p:cNvPicPr>
          <p:nvPr/>
        </p:nvPicPr>
        <p:blipFill>
          <a:blip r:embed="rId2"/>
          <a:stretch>
            <a:fillRect/>
          </a:stretch>
        </p:blipFill>
        <p:spPr>
          <a:xfrm>
            <a:off x="3164956" y="1043650"/>
            <a:ext cx="5862087" cy="5814350"/>
          </a:xfrm>
          <a:prstGeom prst="rect">
            <a:avLst/>
          </a:prstGeom>
        </p:spPr>
      </p:pic>
      <p:sp>
        <p:nvSpPr>
          <p:cNvPr id="7" name="テキスト ボックス 6">
            <a:extLst>
              <a:ext uri="{FF2B5EF4-FFF2-40B4-BE49-F238E27FC236}">
                <a16:creationId xmlns="" xmlns:a16="http://schemas.microsoft.com/office/drawing/2014/main" id="{236439DA-C125-4C8A-8B61-92205D6904B8}"/>
              </a:ext>
            </a:extLst>
          </p:cNvPr>
          <p:cNvSpPr txBox="1"/>
          <p:nvPr/>
        </p:nvSpPr>
        <p:spPr>
          <a:xfrm>
            <a:off x="11578443" y="6472044"/>
            <a:ext cx="510636"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23</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19460763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 xmlns:a16="http://schemas.microsoft.com/office/drawing/2014/main" id="{A78D1F39-62F9-49AD-A344-34944232EAB7}"/>
              </a:ext>
            </a:extLst>
          </p:cNvPr>
          <p:cNvSpPr/>
          <p:nvPr/>
        </p:nvSpPr>
        <p:spPr>
          <a:xfrm>
            <a:off x="968648" y="191463"/>
            <a:ext cx="9122979" cy="369332"/>
          </a:xfrm>
          <a:prstGeom prst="rect">
            <a:avLst/>
          </a:prstGeom>
        </p:spPr>
        <p:txBody>
          <a:bodyPr wrap="square">
            <a:spAutoFit/>
          </a:bodyPr>
          <a:lstStyle/>
          <a:p>
            <a:r>
              <a:rPr lang="ja-JP" altLang="en-US" b="1" dirty="0">
                <a:solidFill>
                  <a:sysClr val="windowText" lastClr="000000"/>
                </a:solidFill>
                <a:latin typeface="ＤＦＰ新細丸ゴシック体" panose="020F0200000000000000" pitchFamily="50" charset="-128"/>
                <a:ea typeface="ＤＦＰ新細丸ゴシック体" panose="020F0200000000000000" pitchFamily="50" charset="-128"/>
              </a:rPr>
              <a:t>４．ＴＡ－縫製業間における情報共有項目について</a:t>
            </a:r>
            <a:endParaRPr lang="en-US" altLang="ja-JP" b="1" dirty="0">
              <a:solidFill>
                <a:sysClr val="windowText" lastClr="000000"/>
              </a:solidFill>
              <a:latin typeface="ＤＦＰ新細丸ゴシック体" panose="020F0200000000000000" pitchFamily="50" charset="-128"/>
              <a:ea typeface="ＤＦＰ新細丸ゴシック体" panose="020F0200000000000000" pitchFamily="50" charset="-128"/>
            </a:endParaRPr>
          </a:p>
        </p:txBody>
      </p:sp>
      <p:sp>
        <p:nvSpPr>
          <p:cNvPr id="3" name="正方形/長方形 2">
            <a:extLst>
              <a:ext uri="{FF2B5EF4-FFF2-40B4-BE49-F238E27FC236}">
                <a16:creationId xmlns="" xmlns:a16="http://schemas.microsoft.com/office/drawing/2014/main" id="{E124B885-33D8-4851-874C-9C3488D23703}"/>
              </a:ext>
            </a:extLst>
          </p:cNvPr>
          <p:cNvSpPr/>
          <p:nvPr/>
        </p:nvSpPr>
        <p:spPr>
          <a:xfrm>
            <a:off x="1539119" y="641610"/>
            <a:ext cx="9345637" cy="338554"/>
          </a:xfrm>
          <a:prstGeom prst="rect">
            <a:avLst/>
          </a:prstGeom>
        </p:spPr>
        <p:txBody>
          <a:bodyPr wrap="square">
            <a:spAutoFit/>
          </a:bodyPr>
          <a:lstStyle/>
          <a:p>
            <a:r>
              <a:rPr lang="ja-JP" altLang="en-US" sz="1600" dirty="0">
                <a:latin typeface="ＤＦＰ新細丸ゴシック体" panose="020F0200000000000000" pitchFamily="50" charset="-128"/>
                <a:ea typeface="ＤＦＰ新細丸ゴシック体" panose="020F0200000000000000" pitchFamily="50" charset="-128"/>
              </a:rPr>
              <a:t>（３</a:t>
            </a:r>
            <a:r>
              <a:rPr lang="en-US" altLang="ja-JP" sz="1600" dirty="0">
                <a:latin typeface="ＤＦＰ新細丸ゴシック体" panose="020F0200000000000000" pitchFamily="50" charset="-128"/>
                <a:ea typeface="ＤＦＰ新細丸ゴシック体" panose="020F0200000000000000" pitchFamily="50" charset="-128"/>
              </a:rPr>
              <a:t>)</a:t>
            </a:r>
            <a:r>
              <a:rPr lang="ja-JP" altLang="en-US" sz="1600" dirty="0">
                <a:latin typeface="ＤＦＰ新細丸ゴシック体" panose="020F0200000000000000" pitchFamily="50" charset="-128"/>
                <a:ea typeface="ＤＦＰ新細丸ゴシック体" panose="020F0200000000000000" pitchFamily="50" charset="-128"/>
              </a:rPr>
              <a:t>主体者・発注者側からの計画情報：「調達計画情報一覧」　</a:t>
            </a:r>
            <a:r>
              <a:rPr lang="en-US" altLang="ja-JP" sz="1600" dirty="0">
                <a:latin typeface="ＤＦＰ新細丸ゴシック体" panose="020F0200000000000000" pitchFamily="50" charset="-128"/>
                <a:ea typeface="ＤＦＰ新細丸ゴシック体" panose="020F0200000000000000" pitchFamily="50" charset="-128"/>
              </a:rPr>
              <a:t>〈</a:t>
            </a:r>
            <a:r>
              <a:rPr lang="ja-JP" altLang="en-US" sz="1600" dirty="0">
                <a:latin typeface="ＤＦＰ新細丸ゴシック体" panose="020F0200000000000000" pitchFamily="50" charset="-128"/>
                <a:ea typeface="ＤＦＰ新細丸ゴシック体" panose="020F0200000000000000" pitchFamily="50" charset="-128"/>
              </a:rPr>
              <a:t>有償支給</a:t>
            </a:r>
            <a:r>
              <a:rPr lang="en-US" altLang="ja-JP" sz="1600" dirty="0">
                <a:latin typeface="ＤＦＰ新細丸ゴシック体" panose="020F0200000000000000" pitchFamily="50" charset="-128"/>
                <a:ea typeface="ＤＦＰ新細丸ゴシック体" panose="020F0200000000000000" pitchFamily="50" charset="-128"/>
              </a:rPr>
              <a:t>〉</a:t>
            </a:r>
            <a:endParaRPr lang="ja-JP" altLang="en-US" sz="1600" dirty="0">
              <a:latin typeface="ＤＦＰ新細丸ゴシック体" panose="020F0200000000000000" pitchFamily="50" charset="-128"/>
              <a:ea typeface="ＤＦＰ新細丸ゴシック体" panose="020F0200000000000000" pitchFamily="50" charset="-128"/>
            </a:endParaRPr>
          </a:p>
        </p:txBody>
      </p:sp>
      <p:pic>
        <p:nvPicPr>
          <p:cNvPr id="4" name="図 3">
            <a:extLst>
              <a:ext uri="{FF2B5EF4-FFF2-40B4-BE49-F238E27FC236}">
                <a16:creationId xmlns="" xmlns:a16="http://schemas.microsoft.com/office/drawing/2014/main" id="{CA6D91FE-D9BB-4693-8980-793FDB20E970}"/>
              </a:ext>
            </a:extLst>
          </p:cNvPr>
          <p:cNvPicPr>
            <a:picLocks noChangeAspect="1"/>
          </p:cNvPicPr>
          <p:nvPr/>
        </p:nvPicPr>
        <p:blipFill>
          <a:blip r:embed="rId2"/>
          <a:stretch>
            <a:fillRect/>
          </a:stretch>
        </p:blipFill>
        <p:spPr>
          <a:xfrm>
            <a:off x="3164956" y="1248348"/>
            <a:ext cx="5862087" cy="5303103"/>
          </a:xfrm>
          <a:prstGeom prst="rect">
            <a:avLst/>
          </a:prstGeom>
        </p:spPr>
      </p:pic>
      <p:sp>
        <p:nvSpPr>
          <p:cNvPr id="7" name="テキスト ボックス 6">
            <a:extLst>
              <a:ext uri="{FF2B5EF4-FFF2-40B4-BE49-F238E27FC236}">
                <a16:creationId xmlns="" xmlns:a16="http://schemas.microsoft.com/office/drawing/2014/main" id="{86D40540-FDAA-4414-8B9E-D34EC7F04228}"/>
              </a:ext>
            </a:extLst>
          </p:cNvPr>
          <p:cNvSpPr txBox="1"/>
          <p:nvPr/>
        </p:nvSpPr>
        <p:spPr>
          <a:xfrm>
            <a:off x="11578443" y="6472044"/>
            <a:ext cx="510636"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24</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1408382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 xmlns:a16="http://schemas.microsoft.com/office/drawing/2014/main" id="{5369B4D7-1210-470D-B7D2-8B85E9834765}"/>
              </a:ext>
            </a:extLst>
          </p:cNvPr>
          <p:cNvSpPr/>
          <p:nvPr/>
        </p:nvSpPr>
        <p:spPr>
          <a:xfrm>
            <a:off x="968648" y="191463"/>
            <a:ext cx="9122979" cy="369332"/>
          </a:xfrm>
          <a:prstGeom prst="rect">
            <a:avLst/>
          </a:prstGeom>
        </p:spPr>
        <p:txBody>
          <a:bodyPr wrap="square">
            <a:spAutoFit/>
          </a:bodyPr>
          <a:lstStyle/>
          <a:p>
            <a:r>
              <a:rPr lang="ja-JP" altLang="en-US" b="1" dirty="0">
                <a:solidFill>
                  <a:sysClr val="windowText" lastClr="000000"/>
                </a:solidFill>
                <a:latin typeface="ＤＦＰ新細丸ゴシック体" panose="020F0200000000000000" pitchFamily="50" charset="-128"/>
                <a:ea typeface="ＤＦＰ新細丸ゴシック体" panose="020F0200000000000000" pitchFamily="50" charset="-128"/>
              </a:rPr>
              <a:t>４．ＴＡ－縫製業間における情報共有項目について</a:t>
            </a:r>
            <a:endParaRPr lang="en-US" altLang="ja-JP" b="1" dirty="0">
              <a:solidFill>
                <a:sysClr val="windowText" lastClr="000000"/>
              </a:solidFill>
              <a:latin typeface="ＤＦＰ新細丸ゴシック体" panose="020F0200000000000000" pitchFamily="50" charset="-128"/>
              <a:ea typeface="ＤＦＰ新細丸ゴシック体" panose="020F0200000000000000" pitchFamily="50" charset="-128"/>
            </a:endParaRPr>
          </a:p>
        </p:txBody>
      </p:sp>
      <p:sp>
        <p:nvSpPr>
          <p:cNvPr id="3" name="正方形/長方形 2">
            <a:extLst>
              <a:ext uri="{FF2B5EF4-FFF2-40B4-BE49-F238E27FC236}">
                <a16:creationId xmlns="" xmlns:a16="http://schemas.microsoft.com/office/drawing/2014/main" id="{E6159038-B098-43AA-B5DE-47E450D96032}"/>
              </a:ext>
            </a:extLst>
          </p:cNvPr>
          <p:cNvSpPr/>
          <p:nvPr/>
        </p:nvSpPr>
        <p:spPr>
          <a:xfrm>
            <a:off x="1539119" y="641610"/>
            <a:ext cx="9345637" cy="338554"/>
          </a:xfrm>
          <a:prstGeom prst="rect">
            <a:avLst/>
          </a:prstGeom>
        </p:spPr>
        <p:txBody>
          <a:bodyPr wrap="square">
            <a:spAutoFit/>
          </a:bodyPr>
          <a:lstStyle/>
          <a:p>
            <a:r>
              <a:rPr lang="ja-JP" altLang="en-US" sz="1600" dirty="0">
                <a:latin typeface="ＤＦＰ新細丸ゴシック体" panose="020F0200000000000000" pitchFamily="50" charset="-128"/>
                <a:ea typeface="ＤＦＰ新細丸ゴシック体" panose="020F0200000000000000" pitchFamily="50" charset="-128"/>
              </a:rPr>
              <a:t>（４）受注者側からの計画情報：「供給計画情報一覧」　</a:t>
            </a:r>
            <a:r>
              <a:rPr lang="en-US" altLang="ja-JP" sz="1600" dirty="0">
                <a:latin typeface="ＤＦＰ新細丸ゴシック体" panose="020F0200000000000000" pitchFamily="50" charset="-128"/>
                <a:ea typeface="ＤＦＰ新細丸ゴシック体" panose="020F0200000000000000" pitchFamily="50" charset="-128"/>
              </a:rPr>
              <a:t>〈</a:t>
            </a:r>
            <a:r>
              <a:rPr lang="ja-JP" altLang="en-US" sz="1600" dirty="0">
                <a:latin typeface="ＤＦＰ新細丸ゴシック体" panose="020F0200000000000000" pitchFamily="50" charset="-128"/>
                <a:ea typeface="ＤＦＰ新細丸ゴシック体" panose="020F0200000000000000" pitchFamily="50" charset="-128"/>
              </a:rPr>
              <a:t>有償支給</a:t>
            </a:r>
          </a:p>
        </p:txBody>
      </p:sp>
      <p:pic>
        <p:nvPicPr>
          <p:cNvPr id="4" name="図 3">
            <a:extLst>
              <a:ext uri="{FF2B5EF4-FFF2-40B4-BE49-F238E27FC236}">
                <a16:creationId xmlns="" xmlns:a16="http://schemas.microsoft.com/office/drawing/2014/main" id="{9A6CFAA6-30A9-4DA1-A513-63879FADC7F3}"/>
              </a:ext>
            </a:extLst>
          </p:cNvPr>
          <p:cNvPicPr>
            <a:picLocks noChangeAspect="1"/>
          </p:cNvPicPr>
          <p:nvPr/>
        </p:nvPicPr>
        <p:blipFill>
          <a:blip r:embed="rId2"/>
          <a:stretch>
            <a:fillRect/>
          </a:stretch>
        </p:blipFill>
        <p:spPr>
          <a:xfrm>
            <a:off x="3164956" y="1363434"/>
            <a:ext cx="5862087" cy="5303103"/>
          </a:xfrm>
          <a:prstGeom prst="rect">
            <a:avLst/>
          </a:prstGeom>
        </p:spPr>
      </p:pic>
      <p:sp>
        <p:nvSpPr>
          <p:cNvPr id="7" name="テキスト ボックス 6">
            <a:extLst>
              <a:ext uri="{FF2B5EF4-FFF2-40B4-BE49-F238E27FC236}">
                <a16:creationId xmlns="" xmlns:a16="http://schemas.microsoft.com/office/drawing/2014/main" id="{EFFB29B6-CE10-4815-92E6-5E960E995044}"/>
              </a:ext>
            </a:extLst>
          </p:cNvPr>
          <p:cNvSpPr txBox="1"/>
          <p:nvPr/>
        </p:nvSpPr>
        <p:spPr>
          <a:xfrm>
            <a:off x="11578443" y="6472044"/>
            <a:ext cx="510636"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25</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1041218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 xmlns:a16="http://schemas.microsoft.com/office/drawing/2014/main" id="{71AEFFA0-560F-4B08-919D-50D698E67D61}"/>
              </a:ext>
            </a:extLst>
          </p:cNvPr>
          <p:cNvPicPr>
            <a:picLocks noChangeAspect="1"/>
          </p:cNvPicPr>
          <p:nvPr/>
        </p:nvPicPr>
        <p:blipFill>
          <a:blip r:embed="rId2"/>
          <a:stretch>
            <a:fillRect/>
          </a:stretch>
        </p:blipFill>
        <p:spPr>
          <a:xfrm>
            <a:off x="1084881" y="1651783"/>
            <a:ext cx="10396104" cy="4143360"/>
          </a:xfrm>
          <a:prstGeom prst="rect">
            <a:avLst/>
          </a:prstGeom>
        </p:spPr>
      </p:pic>
      <p:sp>
        <p:nvSpPr>
          <p:cNvPr id="3" name="テキスト ボックス 2">
            <a:extLst>
              <a:ext uri="{FF2B5EF4-FFF2-40B4-BE49-F238E27FC236}">
                <a16:creationId xmlns="" xmlns:a16="http://schemas.microsoft.com/office/drawing/2014/main" id="{68EDEA18-02EC-4F7B-A197-B39F0BC62201}"/>
              </a:ext>
            </a:extLst>
          </p:cNvPr>
          <p:cNvSpPr txBox="1"/>
          <p:nvPr/>
        </p:nvSpPr>
        <p:spPr>
          <a:xfrm>
            <a:off x="1084881" y="526942"/>
            <a:ext cx="5594888" cy="369332"/>
          </a:xfrm>
          <a:prstGeom prst="rect">
            <a:avLst/>
          </a:prstGeom>
          <a:noFill/>
        </p:spPr>
        <p:txBody>
          <a:bodyPr wrap="square" rtlCol="0">
            <a:spAutoFit/>
          </a:bodyPr>
          <a:lstStyle/>
          <a:p>
            <a:r>
              <a:rPr lang="ja-JP" altLang="en-US" b="1" dirty="0">
                <a:latin typeface="ＤＦＰ新細丸ゴシック体" panose="020F0200000000000000" pitchFamily="50" charset="-128"/>
                <a:ea typeface="ＤＦＰ新細丸ゴシック体" panose="020F0200000000000000" pitchFamily="50" charset="-128"/>
              </a:rPr>
              <a:t>５．</a:t>
            </a:r>
            <a:r>
              <a:rPr kumimoji="1" lang="en-US" altLang="ja-JP" b="1" dirty="0">
                <a:latin typeface="ＤＦＰ新細丸ゴシック体" panose="020F0200000000000000" pitchFamily="50" charset="-128"/>
                <a:ea typeface="ＤＦＰ新細丸ゴシック体" panose="020F0200000000000000" pitchFamily="50" charset="-128"/>
              </a:rPr>
              <a:t>TA-</a:t>
            </a:r>
            <a:r>
              <a:rPr kumimoji="1" lang="ja-JP" altLang="en-US" b="1" dirty="0">
                <a:latin typeface="ＤＦＰ新細丸ゴシック体" panose="020F0200000000000000" pitchFamily="50" charset="-128"/>
                <a:ea typeface="ＤＦＰ新細丸ゴシック体" panose="020F0200000000000000" pitchFamily="50" charset="-128"/>
              </a:rPr>
              <a:t>縫製業間に</a:t>
            </a:r>
            <a:r>
              <a:rPr lang="ja-JP" altLang="en-US" b="1" dirty="0">
                <a:latin typeface="ＤＦＰ新細丸ゴシック体" panose="020F0200000000000000" pitchFamily="50" charset="-128"/>
                <a:ea typeface="ＤＦＰ新細丸ゴシック体" panose="020F0200000000000000" pitchFamily="50" charset="-128"/>
              </a:rPr>
              <a:t>おける業務条件標準項目</a:t>
            </a:r>
            <a:endParaRPr kumimoji="1" lang="ja-JP" altLang="en-US" b="1" dirty="0">
              <a:latin typeface="ＤＦＰ新細丸ゴシック体" panose="020F0200000000000000" pitchFamily="50" charset="-128"/>
              <a:ea typeface="ＤＦＰ新細丸ゴシック体" panose="020F0200000000000000" pitchFamily="50" charset="-128"/>
            </a:endParaRPr>
          </a:p>
        </p:txBody>
      </p:sp>
      <p:sp>
        <p:nvSpPr>
          <p:cNvPr id="4" name="テキスト ボックス 3">
            <a:extLst>
              <a:ext uri="{FF2B5EF4-FFF2-40B4-BE49-F238E27FC236}">
                <a16:creationId xmlns="" xmlns:a16="http://schemas.microsoft.com/office/drawing/2014/main" id="{B281C6CF-DA76-4334-9745-C13F67B6154B}"/>
              </a:ext>
            </a:extLst>
          </p:cNvPr>
          <p:cNvSpPr txBox="1"/>
          <p:nvPr/>
        </p:nvSpPr>
        <p:spPr>
          <a:xfrm>
            <a:off x="1084881" y="1193369"/>
            <a:ext cx="4339526" cy="338554"/>
          </a:xfrm>
          <a:prstGeom prst="rect">
            <a:avLst/>
          </a:prstGeom>
          <a:noFill/>
        </p:spPr>
        <p:txBody>
          <a:bodyPr wrap="square" rtlCol="0">
            <a:spAutoFit/>
          </a:bodyPr>
          <a:lstStyle/>
          <a:p>
            <a:r>
              <a:rPr lang="ja-JP" altLang="en-US" sz="1600" b="1" dirty="0">
                <a:latin typeface="ＤＦＰ新細丸ゴシック体" panose="020F0200000000000000" pitchFamily="50" charset="-128"/>
                <a:ea typeface="ＤＦＰ新細丸ゴシック体" panose="020F0200000000000000" pitchFamily="50" charset="-128"/>
              </a:rPr>
              <a:t>（１</a:t>
            </a:r>
            <a:r>
              <a:rPr lang="en-US" altLang="ja-JP" sz="1600" b="1" dirty="0">
                <a:latin typeface="ＤＦＰ新細丸ゴシック体" panose="020F0200000000000000" pitchFamily="50" charset="-128"/>
                <a:ea typeface="ＤＦＰ新細丸ゴシック体" panose="020F0200000000000000" pitchFamily="50" charset="-128"/>
              </a:rPr>
              <a:t>)</a:t>
            </a:r>
            <a:r>
              <a:rPr lang="ja-JP" altLang="en-US" sz="1600" b="1" dirty="0">
                <a:latin typeface="ＤＦＰ新細丸ゴシック体" panose="020F0200000000000000" pitchFamily="50" charset="-128"/>
                <a:ea typeface="ＤＦＰ新細丸ゴシック体" panose="020F0200000000000000" pitchFamily="50" charset="-128"/>
              </a:rPr>
              <a:t>　</a:t>
            </a:r>
            <a:r>
              <a:rPr kumimoji="1" lang="ja-JP" altLang="en-US" sz="1600" b="1" dirty="0">
                <a:latin typeface="ＤＦＰ新細丸ゴシック体" panose="020F0200000000000000" pitchFamily="50" charset="-128"/>
                <a:ea typeface="ＤＦＰ新細丸ゴシック体" panose="020F0200000000000000" pitchFamily="50" charset="-128"/>
              </a:rPr>
              <a:t>発注関連</a:t>
            </a:r>
          </a:p>
        </p:txBody>
      </p:sp>
      <p:sp>
        <p:nvSpPr>
          <p:cNvPr id="7" name="テキスト ボックス 6">
            <a:extLst>
              <a:ext uri="{FF2B5EF4-FFF2-40B4-BE49-F238E27FC236}">
                <a16:creationId xmlns="" xmlns:a16="http://schemas.microsoft.com/office/drawing/2014/main" id="{E3F34839-3E20-45C2-BA4D-4B0B229995A6}"/>
              </a:ext>
            </a:extLst>
          </p:cNvPr>
          <p:cNvSpPr txBox="1"/>
          <p:nvPr/>
        </p:nvSpPr>
        <p:spPr>
          <a:xfrm>
            <a:off x="11578443" y="6472044"/>
            <a:ext cx="510636"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26</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5121660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 xmlns:a16="http://schemas.microsoft.com/office/drawing/2014/main" id="{EE822D96-C096-4908-ACB5-40DE6CBC6BBF}"/>
              </a:ext>
            </a:extLst>
          </p:cNvPr>
          <p:cNvPicPr>
            <a:picLocks noChangeAspect="1"/>
          </p:cNvPicPr>
          <p:nvPr/>
        </p:nvPicPr>
        <p:blipFill>
          <a:blip r:embed="rId2"/>
          <a:stretch>
            <a:fillRect/>
          </a:stretch>
        </p:blipFill>
        <p:spPr>
          <a:xfrm>
            <a:off x="897948" y="732599"/>
            <a:ext cx="10396104" cy="6125401"/>
          </a:xfrm>
          <a:prstGeom prst="rect">
            <a:avLst/>
          </a:prstGeom>
        </p:spPr>
      </p:pic>
      <p:sp>
        <p:nvSpPr>
          <p:cNvPr id="3" name="テキスト ボックス 2">
            <a:extLst>
              <a:ext uri="{FF2B5EF4-FFF2-40B4-BE49-F238E27FC236}">
                <a16:creationId xmlns="" xmlns:a16="http://schemas.microsoft.com/office/drawing/2014/main" id="{4D23C588-7757-4038-B9F0-922764E0853F}"/>
              </a:ext>
            </a:extLst>
          </p:cNvPr>
          <p:cNvSpPr txBox="1"/>
          <p:nvPr/>
        </p:nvSpPr>
        <p:spPr>
          <a:xfrm>
            <a:off x="1052931" y="232473"/>
            <a:ext cx="4339526" cy="338554"/>
          </a:xfrm>
          <a:prstGeom prst="rect">
            <a:avLst/>
          </a:prstGeom>
          <a:noFill/>
        </p:spPr>
        <p:txBody>
          <a:bodyPr wrap="square" rtlCol="0">
            <a:spAutoFit/>
          </a:bodyPr>
          <a:lstStyle/>
          <a:p>
            <a:r>
              <a:rPr lang="ja-JP" altLang="en-US" sz="1600" b="1" dirty="0">
                <a:latin typeface="ＤＦＰ新細丸ゴシック体" panose="020F0200000000000000" pitchFamily="50" charset="-128"/>
                <a:ea typeface="ＤＦＰ新細丸ゴシック体" panose="020F0200000000000000" pitchFamily="50" charset="-128"/>
              </a:rPr>
              <a:t>（１</a:t>
            </a:r>
            <a:r>
              <a:rPr lang="en-US" altLang="ja-JP" sz="1600" b="1" dirty="0">
                <a:latin typeface="ＤＦＰ新細丸ゴシック体" panose="020F0200000000000000" pitchFamily="50" charset="-128"/>
                <a:ea typeface="ＤＦＰ新細丸ゴシック体" panose="020F0200000000000000" pitchFamily="50" charset="-128"/>
              </a:rPr>
              <a:t>)</a:t>
            </a:r>
            <a:r>
              <a:rPr lang="ja-JP" altLang="en-US" sz="1600" b="1" dirty="0">
                <a:latin typeface="ＤＦＰ新細丸ゴシック体" panose="020F0200000000000000" pitchFamily="50" charset="-128"/>
                <a:ea typeface="ＤＦＰ新細丸ゴシック体" panose="020F0200000000000000" pitchFamily="50" charset="-128"/>
              </a:rPr>
              <a:t>　発注関連</a:t>
            </a:r>
            <a:endParaRPr kumimoji="1" lang="ja-JP" altLang="en-US" sz="1600" b="1" dirty="0">
              <a:latin typeface="ＤＦＰ新細丸ゴシック体" panose="020F0200000000000000" pitchFamily="50" charset="-128"/>
              <a:ea typeface="ＤＦＰ新細丸ゴシック体" panose="020F0200000000000000" pitchFamily="50" charset="-128"/>
            </a:endParaRPr>
          </a:p>
        </p:txBody>
      </p:sp>
      <p:sp>
        <p:nvSpPr>
          <p:cNvPr id="6" name="テキスト ボックス 5">
            <a:extLst>
              <a:ext uri="{FF2B5EF4-FFF2-40B4-BE49-F238E27FC236}">
                <a16:creationId xmlns="" xmlns:a16="http://schemas.microsoft.com/office/drawing/2014/main" id="{F16E0588-AAF6-4062-BF86-B6E4C161E26A}"/>
              </a:ext>
            </a:extLst>
          </p:cNvPr>
          <p:cNvSpPr txBox="1"/>
          <p:nvPr/>
        </p:nvSpPr>
        <p:spPr>
          <a:xfrm>
            <a:off x="11578443" y="6472044"/>
            <a:ext cx="510636"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27</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2826762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 xmlns:a16="http://schemas.microsoft.com/office/drawing/2014/main" id="{7523AE4B-6530-4008-B0FE-C2DD821877FA}"/>
              </a:ext>
            </a:extLst>
          </p:cNvPr>
          <p:cNvPicPr>
            <a:picLocks noChangeAspect="1"/>
          </p:cNvPicPr>
          <p:nvPr/>
        </p:nvPicPr>
        <p:blipFill>
          <a:blip r:embed="rId2"/>
          <a:stretch>
            <a:fillRect/>
          </a:stretch>
        </p:blipFill>
        <p:spPr>
          <a:xfrm>
            <a:off x="897948" y="996284"/>
            <a:ext cx="10396104" cy="5677201"/>
          </a:xfrm>
          <a:prstGeom prst="rect">
            <a:avLst/>
          </a:prstGeom>
        </p:spPr>
      </p:pic>
      <p:sp>
        <p:nvSpPr>
          <p:cNvPr id="3" name="テキスト ボックス 2">
            <a:extLst>
              <a:ext uri="{FF2B5EF4-FFF2-40B4-BE49-F238E27FC236}">
                <a16:creationId xmlns="" xmlns:a16="http://schemas.microsoft.com/office/drawing/2014/main" id="{7961792D-54A6-4998-86C8-6E9C1847B58C}"/>
              </a:ext>
            </a:extLst>
          </p:cNvPr>
          <p:cNvSpPr txBox="1"/>
          <p:nvPr/>
        </p:nvSpPr>
        <p:spPr>
          <a:xfrm>
            <a:off x="1052931" y="449445"/>
            <a:ext cx="4339526" cy="338554"/>
          </a:xfrm>
          <a:prstGeom prst="rect">
            <a:avLst/>
          </a:prstGeom>
          <a:noFill/>
        </p:spPr>
        <p:txBody>
          <a:bodyPr wrap="square" rtlCol="0">
            <a:spAutoFit/>
          </a:bodyPr>
          <a:lstStyle/>
          <a:p>
            <a:r>
              <a:rPr kumimoji="1" lang="ja-JP" altLang="en-US" sz="1600" b="1" dirty="0">
                <a:latin typeface="ＤＦＰ新細丸ゴシック体" panose="020F0200000000000000" pitchFamily="50" charset="-128"/>
                <a:ea typeface="ＤＦＰ新細丸ゴシック体" panose="020F0200000000000000" pitchFamily="50" charset="-128"/>
              </a:rPr>
              <a:t>（２）価格関連</a:t>
            </a:r>
          </a:p>
        </p:txBody>
      </p:sp>
      <p:sp>
        <p:nvSpPr>
          <p:cNvPr id="6" name="テキスト ボックス 5">
            <a:extLst>
              <a:ext uri="{FF2B5EF4-FFF2-40B4-BE49-F238E27FC236}">
                <a16:creationId xmlns="" xmlns:a16="http://schemas.microsoft.com/office/drawing/2014/main" id="{0D2D93B3-7BDF-4B25-988D-B3BB3B0105E1}"/>
              </a:ext>
            </a:extLst>
          </p:cNvPr>
          <p:cNvSpPr txBox="1"/>
          <p:nvPr/>
        </p:nvSpPr>
        <p:spPr>
          <a:xfrm>
            <a:off x="11578443" y="6472044"/>
            <a:ext cx="510636"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28</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741734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 xmlns:a16="http://schemas.microsoft.com/office/drawing/2014/main" id="{892CCF9F-5997-43BA-AE31-BA66A4E1C293}"/>
              </a:ext>
            </a:extLst>
          </p:cNvPr>
          <p:cNvSpPr/>
          <p:nvPr/>
        </p:nvSpPr>
        <p:spPr>
          <a:xfrm>
            <a:off x="1052732" y="1593229"/>
            <a:ext cx="10086535" cy="4555093"/>
          </a:xfrm>
          <a:prstGeom prst="rect">
            <a:avLst/>
          </a:prstGeom>
        </p:spPr>
        <p:txBody>
          <a:bodyPr wrap="square">
            <a:spAutoFit/>
          </a:bodyPr>
          <a:lstStyle/>
          <a:p>
            <a:pPr>
              <a:spcAft>
                <a:spcPts val="600"/>
              </a:spcAft>
            </a:pPr>
            <a:r>
              <a:rPr lang="ja-JP" altLang="en-US" b="1" dirty="0">
                <a:latin typeface="ＤＦＧ新細丸ゴシック体" panose="020F0200000000000000" pitchFamily="50" charset="-128"/>
                <a:ea typeface="ＤＦＧ新細丸ゴシック体" panose="020F0200000000000000" pitchFamily="50" charset="-128"/>
              </a:rPr>
              <a:t>外国人技能実習制度</a:t>
            </a:r>
            <a:endParaRPr lang="en-US" altLang="ja-JP" b="1" dirty="0">
              <a:latin typeface="ＤＦＧ新細丸ゴシック体" panose="020F0200000000000000" pitchFamily="50" charset="-128"/>
              <a:ea typeface="ＤＦＧ新細丸ゴシック体" panose="020F0200000000000000" pitchFamily="50" charset="-128"/>
            </a:endParaRPr>
          </a:p>
          <a:p>
            <a:pPr>
              <a:spcAft>
                <a:spcPts val="600"/>
              </a:spcAft>
            </a:pPr>
            <a:r>
              <a:rPr lang="en-US" altLang="ja-JP" dirty="0">
                <a:latin typeface="ＤＦＧ新細丸ゴシック体" panose="020F0200000000000000" pitchFamily="50" charset="-128"/>
                <a:ea typeface="ＤＦＧ新細丸ゴシック体" panose="020F0200000000000000" pitchFamily="50" charset="-128"/>
              </a:rPr>
              <a:t>1960</a:t>
            </a:r>
            <a:r>
              <a:rPr lang="ja-JP" altLang="en-US" dirty="0">
                <a:latin typeface="ＤＦＧ新細丸ゴシック体" panose="020F0200000000000000" pitchFamily="50" charset="-128"/>
                <a:ea typeface="ＤＦＧ新細丸ゴシック体" panose="020F0200000000000000" pitchFamily="50" charset="-128"/>
              </a:rPr>
              <a:t>年代後半頃から海外の現地法人などの社員教育として行われていた研修制度が評価され、これを原型として</a:t>
            </a:r>
            <a:r>
              <a:rPr lang="en-US" altLang="ja-JP" dirty="0">
                <a:latin typeface="ＤＦＧ新細丸ゴシック体" panose="020F0200000000000000" pitchFamily="50" charset="-128"/>
                <a:ea typeface="ＤＦＧ新細丸ゴシック体" panose="020F0200000000000000" pitchFamily="50" charset="-128"/>
              </a:rPr>
              <a:t>1993</a:t>
            </a:r>
            <a:r>
              <a:rPr lang="ja-JP" altLang="en-US" dirty="0">
                <a:latin typeface="ＤＦＧ新細丸ゴシック体" panose="020F0200000000000000" pitchFamily="50" charset="-128"/>
                <a:ea typeface="ＤＦＧ新細丸ゴシック体" panose="020F0200000000000000" pitchFamily="50" charset="-128"/>
              </a:rPr>
              <a:t>年に制度化された。</a:t>
            </a:r>
            <a:endParaRPr lang="en-US" altLang="ja-JP" dirty="0">
              <a:latin typeface="ＤＦＧ新細丸ゴシック体" panose="020F0200000000000000" pitchFamily="50" charset="-128"/>
              <a:ea typeface="ＤＦＧ新細丸ゴシック体" panose="020F0200000000000000" pitchFamily="50" charset="-128"/>
            </a:endParaRPr>
          </a:p>
          <a:p>
            <a:endParaRPr lang="ja-JP" altLang="en-US" dirty="0">
              <a:latin typeface="ＤＦＧ新細丸ゴシック体" panose="020F0200000000000000" pitchFamily="50" charset="-128"/>
              <a:ea typeface="ＤＦＧ新細丸ゴシック体" panose="020F0200000000000000" pitchFamily="50" charset="-128"/>
            </a:endParaRPr>
          </a:p>
          <a:p>
            <a:pPr>
              <a:spcAft>
                <a:spcPts val="600"/>
              </a:spcAft>
            </a:pPr>
            <a:r>
              <a:rPr lang="ja-JP" altLang="en-US" b="1" dirty="0">
                <a:latin typeface="ＤＦＧ新細丸ゴシック体" panose="020F0200000000000000" pitchFamily="50" charset="-128"/>
                <a:ea typeface="ＤＦＧ新細丸ゴシック体" panose="020F0200000000000000" pitchFamily="50" charset="-128"/>
              </a:rPr>
              <a:t>技能実習制度の目的・趣旨</a:t>
            </a:r>
            <a:endParaRPr lang="en-US" altLang="ja-JP" b="1" dirty="0">
              <a:latin typeface="ＤＦＧ新細丸ゴシック体" panose="020F0200000000000000" pitchFamily="50" charset="-128"/>
              <a:ea typeface="ＤＦＧ新細丸ゴシック体" panose="020F0200000000000000" pitchFamily="50" charset="-128"/>
            </a:endParaRPr>
          </a:p>
          <a:p>
            <a:r>
              <a:rPr lang="ja-JP" altLang="en-US" dirty="0">
                <a:latin typeface="ＤＦＧ新細丸ゴシック体" panose="020F0200000000000000" pitchFamily="50" charset="-128"/>
                <a:ea typeface="ＤＦＧ新細丸ゴシック体" panose="020F0200000000000000" pitchFamily="50" charset="-128"/>
              </a:rPr>
              <a:t>我が国で培われた技能、技術又は知識（以下「技能等」という。）の開発途上地域等への移転を図り、当該開発途上地域等の経済発展を担う「人づくり」に寄与すること。</a:t>
            </a:r>
            <a:endParaRPr lang="en-US" altLang="ja-JP" dirty="0">
              <a:latin typeface="ＤＦＧ新細丸ゴシック体" panose="020F0200000000000000" pitchFamily="50" charset="-128"/>
              <a:ea typeface="ＤＦＧ新細丸ゴシック体" panose="020F0200000000000000" pitchFamily="50" charset="-128"/>
            </a:endParaRPr>
          </a:p>
          <a:p>
            <a:r>
              <a:rPr lang="ja-JP" altLang="en-US" dirty="0">
                <a:latin typeface="ＤＦＧ新細丸ゴシック体" panose="020F0200000000000000" pitchFamily="50" charset="-128"/>
                <a:ea typeface="ＤＦＧ新細丸ゴシック体" panose="020F0200000000000000" pitchFamily="50" charset="-128"/>
              </a:rPr>
              <a:t/>
            </a:r>
            <a:br>
              <a:rPr lang="ja-JP" altLang="en-US" dirty="0">
                <a:latin typeface="ＤＦＧ新細丸ゴシック体" panose="020F0200000000000000" pitchFamily="50" charset="-128"/>
                <a:ea typeface="ＤＦＧ新細丸ゴシック体" panose="020F0200000000000000" pitchFamily="50" charset="-128"/>
              </a:rPr>
            </a:br>
            <a:r>
              <a:rPr lang="ja-JP" altLang="en-US" dirty="0">
                <a:latin typeface="ＤＦＧ新細丸ゴシック体" panose="020F0200000000000000" pitchFamily="50" charset="-128"/>
                <a:ea typeface="ＤＦＧ新細丸ゴシック体" panose="020F0200000000000000" pitchFamily="50" charset="-128"/>
              </a:rPr>
              <a:t>技能実習法には、基本理念として「技能実習は、労働力の需給の調整の手段として行われてはならない」（法第３条第２項）と記されている。</a:t>
            </a:r>
            <a:endParaRPr lang="en-US" altLang="ja-JP" dirty="0">
              <a:latin typeface="ＤＦＧ新細丸ゴシック体" panose="020F0200000000000000" pitchFamily="50" charset="-128"/>
              <a:ea typeface="ＤＦＧ新細丸ゴシック体" panose="020F0200000000000000" pitchFamily="50" charset="-128"/>
            </a:endParaRPr>
          </a:p>
          <a:p>
            <a:endParaRPr lang="ja-JP" altLang="en-US" dirty="0">
              <a:latin typeface="ＤＦＧ新細丸ゴシック体" panose="020F0200000000000000" pitchFamily="50" charset="-128"/>
              <a:ea typeface="ＤＦＧ新細丸ゴシック体" panose="020F0200000000000000" pitchFamily="50" charset="-128"/>
            </a:endParaRPr>
          </a:p>
          <a:p>
            <a:pPr>
              <a:spcAft>
                <a:spcPts val="600"/>
              </a:spcAft>
            </a:pPr>
            <a:r>
              <a:rPr lang="ja-JP" altLang="en-US" b="1" dirty="0">
                <a:latin typeface="ＤＦＧ新細丸ゴシック体" panose="020F0200000000000000" pitchFamily="50" charset="-128"/>
                <a:ea typeface="ＤＦＧ新細丸ゴシック体" panose="020F0200000000000000" pitchFamily="50" charset="-128"/>
              </a:rPr>
              <a:t>技能実習制度の内容</a:t>
            </a:r>
            <a:endParaRPr lang="en-US" altLang="ja-JP" b="1" dirty="0">
              <a:latin typeface="ＤＦＧ新細丸ゴシック体" panose="020F0200000000000000" pitchFamily="50" charset="-128"/>
              <a:ea typeface="ＤＦＧ新細丸ゴシック体" panose="020F0200000000000000" pitchFamily="50" charset="-128"/>
            </a:endParaRPr>
          </a:p>
          <a:p>
            <a:r>
              <a:rPr lang="ja-JP" altLang="en-US" dirty="0">
                <a:latin typeface="ＤＦＧ新細丸ゴシック体" panose="020F0200000000000000" pitchFamily="50" charset="-128"/>
                <a:ea typeface="ＤＦＧ新細丸ゴシック体" panose="020F0200000000000000" pitchFamily="50" charset="-128"/>
              </a:rPr>
              <a:t>外国人の技能実習生が、日本において企業や個人事業主等の実習実施者と雇用関係を結び、出身国において修得が困難な技能等の修得・習熟・熟達を図るもの。</a:t>
            </a:r>
            <a:endParaRPr lang="en-US" altLang="ja-JP" dirty="0">
              <a:latin typeface="ＤＦＧ新細丸ゴシック体" panose="020F0200000000000000" pitchFamily="50" charset="-128"/>
              <a:ea typeface="ＤＦＧ新細丸ゴシック体" panose="020F0200000000000000" pitchFamily="50" charset="-128"/>
            </a:endParaRPr>
          </a:p>
          <a:p>
            <a:r>
              <a:rPr lang="ja-JP" altLang="en-US" dirty="0">
                <a:latin typeface="ＤＦＧ新細丸ゴシック体" panose="020F0200000000000000" pitchFamily="50" charset="-128"/>
                <a:ea typeface="ＤＦＧ新細丸ゴシック体" panose="020F0200000000000000" pitchFamily="50" charset="-128"/>
              </a:rPr>
              <a:t>期間は最長５年とされ、技能等の修得は、技能実習計画に基づいて行わる。</a:t>
            </a:r>
          </a:p>
        </p:txBody>
      </p:sp>
      <p:sp>
        <p:nvSpPr>
          <p:cNvPr id="3" name="テキスト ボックス 2">
            <a:extLst>
              <a:ext uri="{FF2B5EF4-FFF2-40B4-BE49-F238E27FC236}">
                <a16:creationId xmlns="" xmlns:a16="http://schemas.microsoft.com/office/drawing/2014/main" id="{7F87FE6E-C773-48AB-BCD3-CD4CEA2BA431}"/>
              </a:ext>
            </a:extLst>
          </p:cNvPr>
          <p:cNvSpPr txBox="1"/>
          <p:nvPr/>
        </p:nvSpPr>
        <p:spPr>
          <a:xfrm>
            <a:off x="773723" y="365758"/>
            <a:ext cx="4360985" cy="369332"/>
          </a:xfrm>
          <a:prstGeom prst="rect">
            <a:avLst/>
          </a:prstGeom>
          <a:noFill/>
        </p:spPr>
        <p:txBody>
          <a:bodyPr wrap="square" rtlCol="0">
            <a:spAutoFit/>
          </a:bodyPr>
          <a:lstStyle/>
          <a:p>
            <a:r>
              <a:rPr kumimoji="1" lang="en-US" altLang="ja-JP" b="1" dirty="0">
                <a:latin typeface="ＤＦＧ新細丸ゴシック体" panose="020F0200000000000000" pitchFamily="50" charset="-128"/>
                <a:ea typeface="ＤＦＧ新細丸ゴシック体" panose="020F0200000000000000" pitchFamily="50" charset="-128"/>
              </a:rPr>
              <a:t>Ⅰ</a:t>
            </a:r>
            <a:r>
              <a:rPr lang="ja-JP" altLang="en-US" b="1" dirty="0">
                <a:latin typeface="ＤＦＧ新細丸ゴシック体" panose="020F0200000000000000" pitchFamily="50" charset="-128"/>
                <a:ea typeface="ＤＦＧ新細丸ゴシック体" panose="020F0200000000000000" pitchFamily="50" charset="-128"/>
              </a:rPr>
              <a:t>．</a:t>
            </a:r>
            <a:r>
              <a:rPr kumimoji="1" lang="ja-JP" altLang="en-US" b="1" dirty="0">
                <a:latin typeface="ＤＦＧ新細丸ゴシック体" panose="020F0200000000000000" pitchFamily="50" charset="-128"/>
                <a:ea typeface="ＤＦＧ新細丸ゴシック体" panose="020F0200000000000000" pitchFamily="50" charset="-128"/>
              </a:rPr>
              <a:t>外国人技能実習制度の概要</a:t>
            </a:r>
          </a:p>
        </p:txBody>
      </p:sp>
      <p:sp>
        <p:nvSpPr>
          <p:cNvPr id="4" name="テキスト ボックス 3">
            <a:extLst>
              <a:ext uri="{FF2B5EF4-FFF2-40B4-BE49-F238E27FC236}">
                <a16:creationId xmlns="" xmlns:a16="http://schemas.microsoft.com/office/drawing/2014/main" id="{6670D137-B4EF-43E8-934C-BA991F938608}"/>
              </a:ext>
            </a:extLst>
          </p:cNvPr>
          <p:cNvSpPr txBox="1"/>
          <p:nvPr/>
        </p:nvSpPr>
        <p:spPr>
          <a:xfrm>
            <a:off x="883916" y="979493"/>
            <a:ext cx="3969434" cy="369332"/>
          </a:xfrm>
          <a:prstGeom prst="rect">
            <a:avLst/>
          </a:prstGeom>
          <a:noFill/>
        </p:spPr>
        <p:txBody>
          <a:bodyPr wrap="square" rtlCol="0">
            <a:spAutoFit/>
          </a:bodyPr>
          <a:lstStyle/>
          <a:p>
            <a:r>
              <a:rPr lang="ja-JP" altLang="en-US" b="1" dirty="0">
                <a:latin typeface="ＤＦＧ新細丸ゴシック体" panose="020F0200000000000000" pitchFamily="50" charset="-128"/>
                <a:ea typeface="ＤＦＧ新細丸ゴシック体" panose="020F0200000000000000" pitchFamily="50" charset="-128"/>
              </a:rPr>
              <a:t>１．実習制度の目的と内容</a:t>
            </a:r>
            <a:endParaRPr kumimoji="1" lang="ja-JP" altLang="en-US" b="1" dirty="0">
              <a:latin typeface="ＤＦＧ新細丸ゴシック体" panose="020F0200000000000000" pitchFamily="50" charset="-128"/>
              <a:ea typeface="ＤＦＧ新細丸ゴシック体" panose="020F0200000000000000" pitchFamily="50" charset="-128"/>
            </a:endParaRPr>
          </a:p>
        </p:txBody>
      </p:sp>
      <p:sp>
        <p:nvSpPr>
          <p:cNvPr id="7" name="テキスト ボックス 6">
            <a:extLst>
              <a:ext uri="{FF2B5EF4-FFF2-40B4-BE49-F238E27FC236}">
                <a16:creationId xmlns="" xmlns:a16="http://schemas.microsoft.com/office/drawing/2014/main" id="{F6A64FC3-EC0B-497A-87CC-1443C3C63032}"/>
              </a:ext>
            </a:extLst>
          </p:cNvPr>
          <p:cNvSpPr txBox="1"/>
          <p:nvPr/>
        </p:nvSpPr>
        <p:spPr>
          <a:xfrm>
            <a:off x="11768445" y="6472044"/>
            <a:ext cx="320633"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2</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42320750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 xmlns:a16="http://schemas.microsoft.com/office/drawing/2014/main" id="{8353A965-A6BF-46AD-AF66-3C1EEC328DC4}"/>
              </a:ext>
            </a:extLst>
          </p:cNvPr>
          <p:cNvSpPr txBox="1"/>
          <p:nvPr/>
        </p:nvSpPr>
        <p:spPr>
          <a:xfrm>
            <a:off x="1052931" y="449445"/>
            <a:ext cx="4339526" cy="338554"/>
          </a:xfrm>
          <a:prstGeom prst="rect">
            <a:avLst/>
          </a:prstGeom>
          <a:noFill/>
        </p:spPr>
        <p:txBody>
          <a:bodyPr wrap="square" rtlCol="0">
            <a:spAutoFit/>
          </a:bodyPr>
          <a:lstStyle/>
          <a:p>
            <a:r>
              <a:rPr kumimoji="1" lang="ja-JP" altLang="en-US" sz="1600" b="1" dirty="0">
                <a:latin typeface="ＤＦＰ新細丸ゴシック体" panose="020F0200000000000000" pitchFamily="50" charset="-128"/>
                <a:ea typeface="ＤＦＰ新細丸ゴシック体" panose="020F0200000000000000" pitchFamily="50" charset="-128"/>
              </a:rPr>
              <a:t>（２）価格関連</a:t>
            </a:r>
          </a:p>
        </p:txBody>
      </p:sp>
      <p:pic>
        <p:nvPicPr>
          <p:cNvPr id="3" name="図 2">
            <a:extLst>
              <a:ext uri="{FF2B5EF4-FFF2-40B4-BE49-F238E27FC236}">
                <a16:creationId xmlns="" xmlns:a16="http://schemas.microsoft.com/office/drawing/2014/main" id="{079362D5-2F30-4613-ABA6-33C98D663648}"/>
              </a:ext>
            </a:extLst>
          </p:cNvPr>
          <p:cNvPicPr>
            <a:picLocks noChangeAspect="1"/>
          </p:cNvPicPr>
          <p:nvPr/>
        </p:nvPicPr>
        <p:blipFill>
          <a:blip r:embed="rId2"/>
          <a:stretch>
            <a:fillRect/>
          </a:stretch>
        </p:blipFill>
        <p:spPr>
          <a:xfrm>
            <a:off x="897948" y="872039"/>
            <a:ext cx="10396104" cy="5985961"/>
          </a:xfrm>
          <a:prstGeom prst="rect">
            <a:avLst/>
          </a:prstGeom>
        </p:spPr>
      </p:pic>
      <p:sp>
        <p:nvSpPr>
          <p:cNvPr id="6" name="テキスト ボックス 5">
            <a:extLst>
              <a:ext uri="{FF2B5EF4-FFF2-40B4-BE49-F238E27FC236}">
                <a16:creationId xmlns="" xmlns:a16="http://schemas.microsoft.com/office/drawing/2014/main" id="{1CD44E19-D100-4CDD-8DF3-40B73B9C59D1}"/>
              </a:ext>
            </a:extLst>
          </p:cNvPr>
          <p:cNvSpPr txBox="1"/>
          <p:nvPr/>
        </p:nvSpPr>
        <p:spPr>
          <a:xfrm>
            <a:off x="11578443" y="6472044"/>
            <a:ext cx="510636"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29</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25937396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 xmlns:a16="http://schemas.microsoft.com/office/drawing/2014/main" id="{08A87303-63A2-4F3C-B174-226F52273731}"/>
              </a:ext>
            </a:extLst>
          </p:cNvPr>
          <p:cNvPicPr>
            <a:picLocks noChangeAspect="1"/>
          </p:cNvPicPr>
          <p:nvPr/>
        </p:nvPicPr>
        <p:blipFill>
          <a:blip r:embed="rId2"/>
          <a:stretch>
            <a:fillRect/>
          </a:stretch>
        </p:blipFill>
        <p:spPr>
          <a:xfrm>
            <a:off x="1104970" y="1020108"/>
            <a:ext cx="10396104" cy="2948160"/>
          </a:xfrm>
          <a:prstGeom prst="rect">
            <a:avLst/>
          </a:prstGeom>
        </p:spPr>
      </p:pic>
      <p:sp>
        <p:nvSpPr>
          <p:cNvPr id="3" name="テキスト ボックス 2">
            <a:extLst>
              <a:ext uri="{FF2B5EF4-FFF2-40B4-BE49-F238E27FC236}">
                <a16:creationId xmlns="" xmlns:a16="http://schemas.microsoft.com/office/drawing/2014/main" id="{D1C0659F-490D-45BC-A3EB-FEE06EF529E4}"/>
              </a:ext>
            </a:extLst>
          </p:cNvPr>
          <p:cNvSpPr txBox="1"/>
          <p:nvPr/>
        </p:nvSpPr>
        <p:spPr>
          <a:xfrm>
            <a:off x="1052931" y="449445"/>
            <a:ext cx="4339526" cy="338554"/>
          </a:xfrm>
          <a:prstGeom prst="rect">
            <a:avLst/>
          </a:prstGeom>
          <a:noFill/>
        </p:spPr>
        <p:txBody>
          <a:bodyPr wrap="square" rtlCol="0">
            <a:spAutoFit/>
          </a:bodyPr>
          <a:lstStyle/>
          <a:p>
            <a:r>
              <a:rPr lang="ja-JP" altLang="en-US" sz="1600" b="1" dirty="0">
                <a:latin typeface="ＤＦＰ新細丸ゴシック体" panose="020F0200000000000000" pitchFamily="50" charset="-128"/>
                <a:ea typeface="ＤＦＰ新細丸ゴシック体" panose="020F0200000000000000" pitchFamily="50" charset="-128"/>
              </a:rPr>
              <a:t>（３）サンプル関連</a:t>
            </a:r>
            <a:endParaRPr kumimoji="1" lang="ja-JP" altLang="en-US" sz="1600" b="1" dirty="0">
              <a:latin typeface="ＤＦＰ新細丸ゴシック体" panose="020F0200000000000000" pitchFamily="50" charset="-128"/>
              <a:ea typeface="ＤＦＰ新細丸ゴシック体" panose="020F0200000000000000" pitchFamily="50" charset="-128"/>
            </a:endParaRPr>
          </a:p>
        </p:txBody>
      </p:sp>
      <p:sp>
        <p:nvSpPr>
          <p:cNvPr id="6" name="テキスト ボックス 5">
            <a:extLst>
              <a:ext uri="{FF2B5EF4-FFF2-40B4-BE49-F238E27FC236}">
                <a16:creationId xmlns="" xmlns:a16="http://schemas.microsoft.com/office/drawing/2014/main" id="{1C196CAF-8B41-4670-BFA4-DD716D5E596C}"/>
              </a:ext>
            </a:extLst>
          </p:cNvPr>
          <p:cNvSpPr txBox="1"/>
          <p:nvPr/>
        </p:nvSpPr>
        <p:spPr>
          <a:xfrm>
            <a:off x="11578443" y="6472044"/>
            <a:ext cx="510636"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30</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7211282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 xmlns:a16="http://schemas.microsoft.com/office/drawing/2014/main" id="{97EB5CAE-44FB-4782-8BE6-15901579EEC0}"/>
              </a:ext>
            </a:extLst>
          </p:cNvPr>
          <p:cNvPicPr>
            <a:picLocks noChangeAspect="1"/>
          </p:cNvPicPr>
          <p:nvPr/>
        </p:nvPicPr>
        <p:blipFill>
          <a:blip r:embed="rId2"/>
          <a:stretch>
            <a:fillRect/>
          </a:stretch>
        </p:blipFill>
        <p:spPr>
          <a:xfrm>
            <a:off x="897948" y="1117569"/>
            <a:ext cx="10396104" cy="3814680"/>
          </a:xfrm>
          <a:prstGeom prst="rect">
            <a:avLst/>
          </a:prstGeom>
        </p:spPr>
      </p:pic>
      <p:sp>
        <p:nvSpPr>
          <p:cNvPr id="3" name="テキスト ボックス 2">
            <a:extLst>
              <a:ext uri="{FF2B5EF4-FFF2-40B4-BE49-F238E27FC236}">
                <a16:creationId xmlns="" xmlns:a16="http://schemas.microsoft.com/office/drawing/2014/main" id="{D175F942-7D47-47D8-BC23-98A58B7CDEFD}"/>
              </a:ext>
            </a:extLst>
          </p:cNvPr>
          <p:cNvSpPr txBox="1"/>
          <p:nvPr/>
        </p:nvSpPr>
        <p:spPr>
          <a:xfrm>
            <a:off x="1052931" y="449445"/>
            <a:ext cx="4339526" cy="338554"/>
          </a:xfrm>
          <a:prstGeom prst="rect">
            <a:avLst/>
          </a:prstGeom>
          <a:noFill/>
        </p:spPr>
        <p:txBody>
          <a:bodyPr wrap="square" rtlCol="0">
            <a:spAutoFit/>
          </a:bodyPr>
          <a:lstStyle/>
          <a:p>
            <a:r>
              <a:rPr lang="ja-JP" altLang="en-US" sz="1600" b="1" dirty="0">
                <a:latin typeface="ＤＦＰ新細丸ゴシック体" panose="020F0200000000000000" pitchFamily="50" charset="-128"/>
                <a:ea typeface="ＤＦＰ新細丸ゴシック体" panose="020F0200000000000000" pitchFamily="50" charset="-128"/>
              </a:rPr>
              <a:t>（４）品質関連</a:t>
            </a:r>
            <a:endParaRPr kumimoji="1" lang="ja-JP" altLang="en-US" sz="1600" b="1" dirty="0">
              <a:latin typeface="ＤＦＰ新細丸ゴシック体" panose="020F0200000000000000" pitchFamily="50" charset="-128"/>
              <a:ea typeface="ＤＦＰ新細丸ゴシック体" panose="020F0200000000000000" pitchFamily="50" charset="-128"/>
            </a:endParaRPr>
          </a:p>
        </p:txBody>
      </p:sp>
      <p:sp>
        <p:nvSpPr>
          <p:cNvPr id="6" name="テキスト ボックス 5">
            <a:extLst>
              <a:ext uri="{FF2B5EF4-FFF2-40B4-BE49-F238E27FC236}">
                <a16:creationId xmlns="" xmlns:a16="http://schemas.microsoft.com/office/drawing/2014/main" id="{35626032-ACFF-44B8-8555-1395F9DDE320}"/>
              </a:ext>
            </a:extLst>
          </p:cNvPr>
          <p:cNvSpPr txBox="1"/>
          <p:nvPr/>
        </p:nvSpPr>
        <p:spPr>
          <a:xfrm>
            <a:off x="11578443" y="6472044"/>
            <a:ext cx="510636"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31</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28009505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 xmlns:a16="http://schemas.microsoft.com/office/drawing/2014/main" id="{5769C899-A59E-44A9-A7E8-463060860638}"/>
              </a:ext>
            </a:extLst>
          </p:cNvPr>
          <p:cNvPicPr>
            <a:picLocks noChangeAspect="1"/>
          </p:cNvPicPr>
          <p:nvPr/>
        </p:nvPicPr>
        <p:blipFill>
          <a:blip r:embed="rId2"/>
          <a:stretch>
            <a:fillRect/>
          </a:stretch>
        </p:blipFill>
        <p:spPr>
          <a:xfrm>
            <a:off x="897948" y="1253825"/>
            <a:ext cx="10396104" cy="5557681"/>
          </a:xfrm>
          <a:prstGeom prst="rect">
            <a:avLst/>
          </a:prstGeom>
        </p:spPr>
      </p:pic>
      <p:sp>
        <p:nvSpPr>
          <p:cNvPr id="5" name="テキスト ボックス 4">
            <a:extLst>
              <a:ext uri="{FF2B5EF4-FFF2-40B4-BE49-F238E27FC236}">
                <a16:creationId xmlns="" xmlns:a16="http://schemas.microsoft.com/office/drawing/2014/main" id="{4EB9ED1D-80E8-4BDF-830F-90AA25519267}"/>
              </a:ext>
            </a:extLst>
          </p:cNvPr>
          <p:cNvSpPr txBox="1"/>
          <p:nvPr/>
        </p:nvSpPr>
        <p:spPr>
          <a:xfrm>
            <a:off x="1052931" y="449445"/>
            <a:ext cx="4339526" cy="338554"/>
          </a:xfrm>
          <a:prstGeom prst="rect">
            <a:avLst/>
          </a:prstGeom>
          <a:noFill/>
        </p:spPr>
        <p:txBody>
          <a:bodyPr wrap="square" rtlCol="0">
            <a:spAutoFit/>
          </a:bodyPr>
          <a:lstStyle/>
          <a:p>
            <a:r>
              <a:rPr lang="ja-JP" altLang="en-US" sz="1600" b="1" dirty="0">
                <a:latin typeface="ＤＦＰ新細丸ゴシック体" panose="020F0200000000000000" pitchFamily="50" charset="-128"/>
                <a:ea typeface="ＤＦＰ新細丸ゴシック体" panose="020F0200000000000000" pitchFamily="50" charset="-128"/>
              </a:rPr>
              <a:t>（４）品質関連</a:t>
            </a:r>
            <a:endParaRPr kumimoji="1" lang="ja-JP" altLang="en-US" sz="1600" b="1" dirty="0">
              <a:latin typeface="ＤＦＰ新細丸ゴシック体" panose="020F0200000000000000" pitchFamily="50" charset="-128"/>
              <a:ea typeface="ＤＦＰ新細丸ゴシック体" panose="020F0200000000000000" pitchFamily="50" charset="-128"/>
            </a:endParaRPr>
          </a:p>
        </p:txBody>
      </p:sp>
      <p:sp>
        <p:nvSpPr>
          <p:cNvPr id="6" name="テキスト ボックス 5">
            <a:extLst>
              <a:ext uri="{FF2B5EF4-FFF2-40B4-BE49-F238E27FC236}">
                <a16:creationId xmlns="" xmlns:a16="http://schemas.microsoft.com/office/drawing/2014/main" id="{207F1583-39DA-4E42-A36F-568AD352C960}"/>
              </a:ext>
            </a:extLst>
          </p:cNvPr>
          <p:cNvSpPr txBox="1"/>
          <p:nvPr/>
        </p:nvSpPr>
        <p:spPr>
          <a:xfrm>
            <a:off x="11578443" y="6472044"/>
            <a:ext cx="510636"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32</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1555107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 xmlns:a16="http://schemas.microsoft.com/office/drawing/2014/main" id="{F2087B5E-D593-45DD-A9D4-A216765B60FF}"/>
              </a:ext>
            </a:extLst>
          </p:cNvPr>
          <p:cNvPicPr>
            <a:picLocks noChangeAspect="1"/>
          </p:cNvPicPr>
          <p:nvPr/>
        </p:nvPicPr>
        <p:blipFill>
          <a:blip r:embed="rId2"/>
          <a:stretch>
            <a:fillRect/>
          </a:stretch>
        </p:blipFill>
        <p:spPr>
          <a:xfrm>
            <a:off x="897948" y="1084767"/>
            <a:ext cx="10396104" cy="5448121"/>
          </a:xfrm>
          <a:prstGeom prst="rect">
            <a:avLst/>
          </a:prstGeom>
        </p:spPr>
      </p:pic>
      <p:sp>
        <p:nvSpPr>
          <p:cNvPr id="4" name="テキスト ボックス 3">
            <a:extLst>
              <a:ext uri="{FF2B5EF4-FFF2-40B4-BE49-F238E27FC236}">
                <a16:creationId xmlns="" xmlns:a16="http://schemas.microsoft.com/office/drawing/2014/main" id="{6575BAD0-266B-4173-814E-55EBC789A284}"/>
              </a:ext>
            </a:extLst>
          </p:cNvPr>
          <p:cNvSpPr txBox="1"/>
          <p:nvPr/>
        </p:nvSpPr>
        <p:spPr>
          <a:xfrm>
            <a:off x="1052931" y="449445"/>
            <a:ext cx="4339526" cy="338554"/>
          </a:xfrm>
          <a:prstGeom prst="rect">
            <a:avLst/>
          </a:prstGeom>
          <a:noFill/>
        </p:spPr>
        <p:txBody>
          <a:bodyPr wrap="square" rtlCol="0">
            <a:spAutoFit/>
          </a:bodyPr>
          <a:lstStyle/>
          <a:p>
            <a:r>
              <a:rPr lang="ja-JP" altLang="en-US" sz="1600" b="1" dirty="0">
                <a:latin typeface="ＤＦＰ新細丸ゴシック体" panose="020F0200000000000000" pitchFamily="50" charset="-128"/>
                <a:ea typeface="ＤＦＰ新細丸ゴシック体" panose="020F0200000000000000" pitchFamily="50" charset="-128"/>
              </a:rPr>
              <a:t>（５）納期関連</a:t>
            </a:r>
            <a:endParaRPr kumimoji="1" lang="ja-JP" altLang="en-US" sz="1600" b="1" dirty="0">
              <a:latin typeface="ＤＦＰ新細丸ゴシック体" panose="020F0200000000000000" pitchFamily="50" charset="-128"/>
              <a:ea typeface="ＤＦＰ新細丸ゴシック体" panose="020F0200000000000000" pitchFamily="50" charset="-128"/>
            </a:endParaRPr>
          </a:p>
        </p:txBody>
      </p:sp>
      <p:sp>
        <p:nvSpPr>
          <p:cNvPr id="6" name="テキスト ボックス 5">
            <a:extLst>
              <a:ext uri="{FF2B5EF4-FFF2-40B4-BE49-F238E27FC236}">
                <a16:creationId xmlns="" xmlns:a16="http://schemas.microsoft.com/office/drawing/2014/main" id="{2A679A90-DA30-451C-A3FA-EF8F912824BD}"/>
              </a:ext>
            </a:extLst>
          </p:cNvPr>
          <p:cNvSpPr txBox="1"/>
          <p:nvPr/>
        </p:nvSpPr>
        <p:spPr>
          <a:xfrm>
            <a:off x="11578443" y="6472044"/>
            <a:ext cx="510636"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33</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24408707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 xmlns:a16="http://schemas.microsoft.com/office/drawing/2014/main" id="{05520FD6-F768-4CA5-84D9-D5501C98E1A9}"/>
              </a:ext>
            </a:extLst>
          </p:cNvPr>
          <p:cNvPicPr>
            <a:picLocks noChangeAspect="1"/>
          </p:cNvPicPr>
          <p:nvPr/>
        </p:nvPicPr>
        <p:blipFill>
          <a:blip r:embed="rId2"/>
          <a:stretch>
            <a:fillRect/>
          </a:stretch>
        </p:blipFill>
        <p:spPr>
          <a:xfrm>
            <a:off x="897948" y="939037"/>
            <a:ext cx="10396104" cy="4551720"/>
          </a:xfrm>
          <a:prstGeom prst="rect">
            <a:avLst/>
          </a:prstGeom>
        </p:spPr>
      </p:pic>
      <p:sp>
        <p:nvSpPr>
          <p:cNvPr id="3" name="テキスト ボックス 2">
            <a:extLst>
              <a:ext uri="{FF2B5EF4-FFF2-40B4-BE49-F238E27FC236}">
                <a16:creationId xmlns="" xmlns:a16="http://schemas.microsoft.com/office/drawing/2014/main" id="{34BC185D-4C2F-4D59-A0ED-1E9D2FE28482}"/>
              </a:ext>
            </a:extLst>
          </p:cNvPr>
          <p:cNvSpPr txBox="1"/>
          <p:nvPr/>
        </p:nvSpPr>
        <p:spPr>
          <a:xfrm>
            <a:off x="1052931" y="449445"/>
            <a:ext cx="4339526" cy="338554"/>
          </a:xfrm>
          <a:prstGeom prst="rect">
            <a:avLst/>
          </a:prstGeom>
          <a:noFill/>
        </p:spPr>
        <p:txBody>
          <a:bodyPr wrap="square" rtlCol="0">
            <a:spAutoFit/>
          </a:bodyPr>
          <a:lstStyle/>
          <a:p>
            <a:r>
              <a:rPr lang="ja-JP" altLang="en-US" sz="1600" b="1" dirty="0">
                <a:latin typeface="ＤＦＰ新細丸ゴシック体" panose="020F0200000000000000" pitchFamily="50" charset="-128"/>
                <a:ea typeface="ＤＦＰ新細丸ゴシック体" panose="020F0200000000000000" pitchFamily="50" charset="-128"/>
              </a:rPr>
              <a:t>（５）納期関連</a:t>
            </a:r>
            <a:endParaRPr kumimoji="1" lang="ja-JP" altLang="en-US" sz="1600" b="1" dirty="0">
              <a:latin typeface="ＤＦＰ新細丸ゴシック体" panose="020F0200000000000000" pitchFamily="50" charset="-128"/>
              <a:ea typeface="ＤＦＰ新細丸ゴシック体" panose="020F0200000000000000" pitchFamily="50" charset="-128"/>
            </a:endParaRPr>
          </a:p>
        </p:txBody>
      </p:sp>
      <p:sp>
        <p:nvSpPr>
          <p:cNvPr id="6" name="テキスト ボックス 5">
            <a:extLst>
              <a:ext uri="{FF2B5EF4-FFF2-40B4-BE49-F238E27FC236}">
                <a16:creationId xmlns="" xmlns:a16="http://schemas.microsoft.com/office/drawing/2014/main" id="{5567AA77-74D1-421E-BAF0-850B7C1945E8}"/>
              </a:ext>
            </a:extLst>
          </p:cNvPr>
          <p:cNvSpPr txBox="1"/>
          <p:nvPr/>
        </p:nvSpPr>
        <p:spPr>
          <a:xfrm>
            <a:off x="11578443" y="6472044"/>
            <a:ext cx="510636"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34</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10326301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 xmlns:a16="http://schemas.microsoft.com/office/drawing/2014/main" id="{BB32947E-DCA7-49E7-A5DA-E3ACBC188A83}"/>
              </a:ext>
            </a:extLst>
          </p:cNvPr>
          <p:cNvPicPr>
            <a:picLocks noChangeAspect="1"/>
          </p:cNvPicPr>
          <p:nvPr/>
        </p:nvPicPr>
        <p:blipFill>
          <a:blip r:embed="rId2"/>
          <a:stretch>
            <a:fillRect/>
          </a:stretch>
        </p:blipFill>
        <p:spPr>
          <a:xfrm>
            <a:off x="912900" y="504211"/>
            <a:ext cx="10386136" cy="2161320"/>
          </a:xfrm>
          <a:prstGeom prst="rect">
            <a:avLst/>
          </a:prstGeom>
        </p:spPr>
      </p:pic>
      <p:sp>
        <p:nvSpPr>
          <p:cNvPr id="3" name="テキスト ボックス 2">
            <a:extLst>
              <a:ext uri="{FF2B5EF4-FFF2-40B4-BE49-F238E27FC236}">
                <a16:creationId xmlns="" xmlns:a16="http://schemas.microsoft.com/office/drawing/2014/main" id="{30FA7883-A96C-434A-B480-AD9518432FE5}"/>
              </a:ext>
            </a:extLst>
          </p:cNvPr>
          <p:cNvSpPr txBox="1"/>
          <p:nvPr/>
        </p:nvSpPr>
        <p:spPr>
          <a:xfrm>
            <a:off x="1052931" y="165657"/>
            <a:ext cx="4339526" cy="338554"/>
          </a:xfrm>
          <a:prstGeom prst="rect">
            <a:avLst/>
          </a:prstGeom>
          <a:noFill/>
        </p:spPr>
        <p:txBody>
          <a:bodyPr wrap="square" rtlCol="0">
            <a:spAutoFit/>
          </a:bodyPr>
          <a:lstStyle/>
          <a:p>
            <a:r>
              <a:rPr lang="ja-JP" altLang="en-US" sz="1600" b="1" dirty="0">
                <a:latin typeface="ＤＦＰ新細丸ゴシック体" panose="020F0200000000000000" pitchFamily="50" charset="-128"/>
                <a:ea typeface="ＤＦＰ新細丸ゴシック体" panose="020F0200000000000000" pitchFamily="50" charset="-128"/>
              </a:rPr>
              <a:t>（６）在庫関連</a:t>
            </a:r>
            <a:endParaRPr kumimoji="1" lang="ja-JP" altLang="en-US" sz="1600" b="1" dirty="0">
              <a:latin typeface="ＤＦＰ新細丸ゴシック体" panose="020F0200000000000000" pitchFamily="50" charset="-128"/>
              <a:ea typeface="ＤＦＰ新細丸ゴシック体" panose="020F0200000000000000" pitchFamily="50" charset="-128"/>
            </a:endParaRPr>
          </a:p>
        </p:txBody>
      </p:sp>
      <p:pic>
        <p:nvPicPr>
          <p:cNvPr id="4" name="図 3">
            <a:extLst>
              <a:ext uri="{FF2B5EF4-FFF2-40B4-BE49-F238E27FC236}">
                <a16:creationId xmlns="" xmlns:a16="http://schemas.microsoft.com/office/drawing/2014/main" id="{62A39210-97E5-41E1-841D-90820F4D20FC}"/>
              </a:ext>
            </a:extLst>
          </p:cNvPr>
          <p:cNvPicPr>
            <a:picLocks noChangeAspect="1"/>
          </p:cNvPicPr>
          <p:nvPr/>
        </p:nvPicPr>
        <p:blipFill>
          <a:blip r:embed="rId3"/>
          <a:stretch>
            <a:fillRect/>
          </a:stretch>
        </p:blipFill>
        <p:spPr>
          <a:xfrm>
            <a:off x="902932" y="3208999"/>
            <a:ext cx="10396104" cy="3555720"/>
          </a:xfrm>
          <a:prstGeom prst="rect">
            <a:avLst/>
          </a:prstGeom>
        </p:spPr>
      </p:pic>
      <p:sp>
        <p:nvSpPr>
          <p:cNvPr id="5" name="テキスト ボックス 4">
            <a:extLst>
              <a:ext uri="{FF2B5EF4-FFF2-40B4-BE49-F238E27FC236}">
                <a16:creationId xmlns="" xmlns:a16="http://schemas.microsoft.com/office/drawing/2014/main" id="{CBCF3D61-B423-4A6E-A8AD-FA514D1A1B9F}"/>
              </a:ext>
            </a:extLst>
          </p:cNvPr>
          <p:cNvSpPr txBox="1"/>
          <p:nvPr/>
        </p:nvSpPr>
        <p:spPr>
          <a:xfrm>
            <a:off x="1052931" y="2858581"/>
            <a:ext cx="4339526" cy="338554"/>
          </a:xfrm>
          <a:prstGeom prst="rect">
            <a:avLst/>
          </a:prstGeom>
          <a:noFill/>
        </p:spPr>
        <p:txBody>
          <a:bodyPr wrap="square" rtlCol="0">
            <a:spAutoFit/>
          </a:bodyPr>
          <a:lstStyle/>
          <a:p>
            <a:r>
              <a:rPr lang="ja-JP" altLang="en-US" sz="1600" b="1" dirty="0">
                <a:latin typeface="ＤＦＰ新細丸ゴシック体" panose="020F0200000000000000" pitchFamily="50" charset="-128"/>
                <a:ea typeface="ＤＦＰ新細丸ゴシック体" panose="020F0200000000000000" pitchFamily="50" charset="-128"/>
              </a:rPr>
              <a:t>（７）配送関連</a:t>
            </a:r>
            <a:endParaRPr kumimoji="1" lang="ja-JP" altLang="en-US" sz="1600" b="1" dirty="0">
              <a:latin typeface="ＤＦＰ新細丸ゴシック体" panose="020F0200000000000000" pitchFamily="50" charset="-128"/>
              <a:ea typeface="ＤＦＰ新細丸ゴシック体" panose="020F0200000000000000" pitchFamily="50" charset="-128"/>
            </a:endParaRPr>
          </a:p>
        </p:txBody>
      </p:sp>
      <p:sp>
        <p:nvSpPr>
          <p:cNvPr id="8" name="テキスト ボックス 7">
            <a:extLst>
              <a:ext uri="{FF2B5EF4-FFF2-40B4-BE49-F238E27FC236}">
                <a16:creationId xmlns="" xmlns:a16="http://schemas.microsoft.com/office/drawing/2014/main" id="{1DF0CA95-C4E0-4A63-8EC9-546C148256A0}"/>
              </a:ext>
            </a:extLst>
          </p:cNvPr>
          <p:cNvSpPr txBox="1"/>
          <p:nvPr/>
        </p:nvSpPr>
        <p:spPr>
          <a:xfrm>
            <a:off x="11578443" y="6472044"/>
            <a:ext cx="510636"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35</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37425523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 xmlns:a16="http://schemas.microsoft.com/office/drawing/2014/main" id="{CE5A18AF-23DF-4EB4-BD09-FE34DA861055}"/>
              </a:ext>
            </a:extLst>
          </p:cNvPr>
          <p:cNvSpPr/>
          <p:nvPr/>
        </p:nvSpPr>
        <p:spPr>
          <a:xfrm>
            <a:off x="1609165" y="596720"/>
            <a:ext cx="5349541" cy="338554"/>
          </a:xfrm>
          <a:prstGeom prst="rect">
            <a:avLst/>
          </a:prstGeom>
        </p:spPr>
        <p:txBody>
          <a:bodyPr wrap="none">
            <a:spAutoFit/>
          </a:bodyPr>
          <a:lstStyle/>
          <a:p>
            <a:r>
              <a:rPr lang="ja-JP" altLang="en-US" sz="1600" dirty="0">
                <a:latin typeface="ＤＦＰ新細丸ゴシック体" panose="020F0200000000000000" pitchFamily="50" charset="-128"/>
                <a:ea typeface="ＤＦＰ新細丸ゴシック体" panose="020F0200000000000000" pitchFamily="50" charset="-128"/>
              </a:rPr>
              <a:t>（１）発注書に記載すべき項目　</a:t>
            </a:r>
            <a:r>
              <a:rPr lang="en-US" altLang="ja-JP" sz="1600" dirty="0">
                <a:latin typeface="ＤＦＰ新細丸ゴシック体" panose="020F0200000000000000" pitchFamily="50" charset="-128"/>
                <a:ea typeface="ＤＦＰ新細丸ゴシック体" panose="020F0200000000000000" pitchFamily="50" charset="-128"/>
              </a:rPr>
              <a:t>〈</a:t>
            </a:r>
            <a:r>
              <a:rPr lang="ja-JP" altLang="en-US" sz="1600" dirty="0">
                <a:latin typeface="ＤＦＰ新細丸ゴシック体" panose="020F0200000000000000" pitchFamily="50" charset="-128"/>
                <a:ea typeface="ＤＦＰ新細丸ゴシック体" panose="020F0200000000000000" pitchFamily="50" charset="-128"/>
              </a:rPr>
              <a:t>賃加工</a:t>
            </a:r>
            <a:r>
              <a:rPr lang="en-US" altLang="ja-JP" sz="1600" dirty="0">
                <a:latin typeface="ＤＦＰ新細丸ゴシック体" panose="020F0200000000000000" pitchFamily="50" charset="-128"/>
                <a:ea typeface="ＤＦＰ新細丸ゴシック体" panose="020F0200000000000000" pitchFamily="50" charset="-128"/>
              </a:rPr>
              <a:t>(</a:t>
            </a:r>
            <a:r>
              <a:rPr lang="ja-JP" altLang="en-US" sz="1600" dirty="0">
                <a:latin typeface="ＤＦＰ新細丸ゴシック体" panose="020F0200000000000000" pitchFamily="50" charset="-128"/>
                <a:ea typeface="ＤＦＰ新細丸ゴシック体" panose="020F0200000000000000" pitchFamily="50" charset="-128"/>
              </a:rPr>
              <a:t>純工</a:t>
            </a:r>
            <a:r>
              <a:rPr lang="en-US" altLang="ja-JP" sz="1600" dirty="0">
                <a:latin typeface="ＤＦＰ新細丸ゴシック体" panose="020F0200000000000000" pitchFamily="50" charset="-128"/>
                <a:ea typeface="ＤＦＰ新細丸ゴシック体" panose="020F0200000000000000" pitchFamily="50" charset="-128"/>
              </a:rPr>
              <a:t>/</a:t>
            </a:r>
            <a:r>
              <a:rPr lang="ja-JP" altLang="en-US" sz="1600" dirty="0">
                <a:latin typeface="ＤＦＰ新細丸ゴシック体" panose="020F0200000000000000" pitchFamily="50" charset="-128"/>
                <a:ea typeface="ＤＦＰ新細丸ゴシック体" panose="020F0200000000000000" pitchFamily="50" charset="-128"/>
              </a:rPr>
              <a:t>属工</a:t>
            </a:r>
            <a:r>
              <a:rPr lang="en-US" altLang="ja-JP" sz="1600" dirty="0">
                <a:latin typeface="ＤＦＰ新細丸ゴシック体" panose="020F0200000000000000" pitchFamily="50" charset="-128"/>
                <a:ea typeface="ＤＦＰ新細丸ゴシック体" panose="020F0200000000000000" pitchFamily="50" charset="-128"/>
              </a:rPr>
              <a:t>)〉</a:t>
            </a:r>
            <a:endParaRPr lang="ja-JP" altLang="en-US" sz="1600" dirty="0">
              <a:latin typeface="ＤＦＰ新細丸ゴシック体" panose="020F0200000000000000" pitchFamily="50" charset="-128"/>
              <a:ea typeface="ＤＦＰ新細丸ゴシック体" panose="020F0200000000000000" pitchFamily="50" charset="-128"/>
            </a:endParaRPr>
          </a:p>
        </p:txBody>
      </p:sp>
      <p:sp>
        <p:nvSpPr>
          <p:cNvPr id="3" name="テキスト ボックス 2">
            <a:extLst>
              <a:ext uri="{FF2B5EF4-FFF2-40B4-BE49-F238E27FC236}">
                <a16:creationId xmlns="" xmlns:a16="http://schemas.microsoft.com/office/drawing/2014/main" id="{E423E4A9-4C1C-486D-8CCC-5229DF7337BE}"/>
              </a:ext>
            </a:extLst>
          </p:cNvPr>
          <p:cNvSpPr txBox="1"/>
          <p:nvPr/>
        </p:nvSpPr>
        <p:spPr>
          <a:xfrm>
            <a:off x="1084881" y="227388"/>
            <a:ext cx="5594888" cy="369332"/>
          </a:xfrm>
          <a:prstGeom prst="rect">
            <a:avLst/>
          </a:prstGeom>
          <a:noFill/>
        </p:spPr>
        <p:txBody>
          <a:bodyPr wrap="square" rtlCol="0">
            <a:spAutoFit/>
          </a:bodyPr>
          <a:lstStyle/>
          <a:p>
            <a:r>
              <a:rPr kumimoji="1" lang="ja-JP" altLang="en-US" b="1" dirty="0">
                <a:latin typeface="ＤＦＰ新細丸ゴシック体" panose="020F0200000000000000" pitchFamily="50" charset="-128"/>
                <a:ea typeface="ＤＦＰ新細丸ゴシック体" panose="020F0200000000000000" pitchFamily="50" charset="-128"/>
              </a:rPr>
              <a:t>６．</a:t>
            </a:r>
            <a:r>
              <a:rPr kumimoji="1" lang="en-US" altLang="ja-JP" b="1" dirty="0">
                <a:latin typeface="ＤＦＰ新細丸ゴシック体" panose="020F0200000000000000" pitchFamily="50" charset="-128"/>
                <a:ea typeface="ＤＦＰ新細丸ゴシック体" panose="020F0200000000000000" pitchFamily="50" charset="-128"/>
              </a:rPr>
              <a:t>TA-</a:t>
            </a:r>
            <a:r>
              <a:rPr kumimoji="1" lang="ja-JP" altLang="en-US" b="1" dirty="0">
                <a:latin typeface="ＤＦＰ新細丸ゴシック体" panose="020F0200000000000000" pitchFamily="50" charset="-128"/>
                <a:ea typeface="ＤＦＰ新細丸ゴシック体" panose="020F0200000000000000" pitchFamily="50" charset="-128"/>
              </a:rPr>
              <a:t>縫製業間に</a:t>
            </a:r>
            <a:r>
              <a:rPr lang="ja-JP" altLang="en-US" b="1" dirty="0">
                <a:latin typeface="ＤＦＰ新細丸ゴシック体" panose="020F0200000000000000" pitchFamily="50" charset="-128"/>
                <a:ea typeface="ＤＦＰ新細丸ゴシック体" panose="020F0200000000000000" pitchFamily="50" charset="-128"/>
              </a:rPr>
              <a:t>おける発注書</a:t>
            </a:r>
            <a:endParaRPr kumimoji="1" lang="ja-JP" altLang="en-US" b="1" dirty="0">
              <a:latin typeface="ＤＦＰ新細丸ゴシック体" panose="020F0200000000000000" pitchFamily="50" charset="-128"/>
              <a:ea typeface="ＤＦＰ新細丸ゴシック体" panose="020F0200000000000000" pitchFamily="50" charset="-128"/>
            </a:endParaRPr>
          </a:p>
        </p:txBody>
      </p:sp>
      <p:pic>
        <p:nvPicPr>
          <p:cNvPr id="4" name="図 3">
            <a:extLst>
              <a:ext uri="{FF2B5EF4-FFF2-40B4-BE49-F238E27FC236}">
                <a16:creationId xmlns="" xmlns:a16="http://schemas.microsoft.com/office/drawing/2014/main" id="{B48FE34F-2E15-4A44-A256-7D3542974A0A}"/>
              </a:ext>
            </a:extLst>
          </p:cNvPr>
          <p:cNvPicPr>
            <a:picLocks noChangeAspect="1"/>
          </p:cNvPicPr>
          <p:nvPr/>
        </p:nvPicPr>
        <p:blipFill>
          <a:blip r:embed="rId2"/>
          <a:stretch>
            <a:fillRect/>
          </a:stretch>
        </p:blipFill>
        <p:spPr>
          <a:xfrm>
            <a:off x="3214146" y="1121039"/>
            <a:ext cx="5763708" cy="5736961"/>
          </a:xfrm>
          <a:prstGeom prst="rect">
            <a:avLst/>
          </a:prstGeom>
        </p:spPr>
      </p:pic>
      <p:sp>
        <p:nvSpPr>
          <p:cNvPr id="7" name="テキスト ボックス 6">
            <a:extLst>
              <a:ext uri="{FF2B5EF4-FFF2-40B4-BE49-F238E27FC236}">
                <a16:creationId xmlns="" xmlns:a16="http://schemas.microsoft.com/office/drawing/2014/main" id="{6BD4B47A-D4FA-4BC6-B865-CE0F5A7DAB76}"/>
              </a:ext>
            </a:extLst>
          </p:cNvPr>
          <p:cNvSpPr txBox="1"/>
          <p:nvPr/>
        </p:nvSpPr>
        <p:spPr>
          <a:xfrm>
            <a:off x="11578443" y="6472044"/>
            <a:ext cx="510636"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36</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14918709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 xmlns:a16="http://schemas.microsoft.com/office/drawing/2014/main" id="{9AABC43A-2C93-4B4C-B80B-9F75BFED3D03}"/>
              </a:ext>
            </a:extLst>
          </p:cNvPr>
          <p:cNvSpPr/>
          <p:nvPr/>
        </p:nvSpPr>
        <p:spPr>
          <a:xfrm>
            <a:off x="1609165" y="472736"/>
            <a:ext cx="4288353" cy="338554"/>
          </a:xfrm>
          <a:prstGeom prst="rect">
            <a:avLst/>
          </a:prstGeom>
        </p:spPr>
        <p:txBody>
          <a:bodyPr wrap="none">
            <a:spAutoFit/>
          </a:bodyPr>
          <a:lstStyle/>
          <a:p>
            <a:r>
              <a:rPr lang="ja-JP" altLang="en-US" sz="1600" dirty="0">
                <a:latin typeface="ＤＦＰ新細丸ゴシック体" panose="020F0200000000000000" pitchFamily="50" charset="-128"/>
                <a:ea typeface="ＤＦＰ新細丸ゴシック体" panose="020F0200000000000000" pitchFamily="50" charset="-128"/>
              </a:rPr>
              <a:t>（２）発注書に記載すべき項目（有償支給）</a:t>
            </a:r>
          </a:p>
        </p:txBody>
      </p:sp>
      <p:sp>
        <p:nvSpPr>
          <p:cNvPr id="3" name="テキスト ボックス 2">
            <a:extLst>
              <a:ext uri="{FF2B5EF4-FFF2-40B4-BE49-F238E27FC236}">
                <a16:creationId xmlns="" xmlns:a16="http://schemas.microsoft.com/office/drawing/2014/main" id="{2C8349C6-3402-4505-9943-EA147B211003}"/>
              </a:ext>
            </a:extLst>
          </p:cNvPr>
          <p:cNvSpPr txBox="1"/>
          <p:nvPr/>
        </p:nvSpPr>
        <p:spPr>
          <a:xfrm>
            <a:off x="1084881" y="103404"/>
            <a:ext cx="5594888" cy="369332"/>
          </a:xfrm>
          <a:prstGeom prst="rect">
            <a:avLst/>
          </a:prstGeom>
          <a:noFill/>
        </p:spPr>
        <p:txBody>
          <a:bodyPr wrap="square" rtlCol="0">
            <a:spAutoFit/>
          </a:bodyPr>
          <a:lstStyle/>
          <a:p>
            <a:r>
              <a:rPr kumimoji="1" lang="ja-JP" altLang="en-US" b="1" dirty="0">
                <a:latin typeface="ＤＦＰ新細丸ゴシック体" panose="020F0200000000000000" pitchFamily="50" charset="-128"/>
                <a:ea typeface="ＤＦＰ新細丸ゴシック体" panose="020F0200000000000000" pitchFamily="50" charset="-128"/>
              </a:rPr>
              <a:t>６．</a:t>
            </a:r>
            <a:r>
              <a:rPr kumimoji="1" lang="en-US" altLang="ja-JP" b="1" dirty="0">
                <a:latin typeface="ＤＦＰ新細丸ゴシック体" panose="020F0200000000000000" pitchFamily="50" charset="-128"/>
                <a:ea typeface="ＤＦＰ新細丸ゴシック体" panose="020F0200000000000000" pitchFamily="50" charset="-128"/>
              </a:rPr>
              <a:t>TA-</a:t>
            </a:r>
            <a:r>
              <a:rPr kumimoji="1" lang="ja-JP" altLang="en-US" b="1" dirty="0">
                <a:latin typeface="ＤＦＰ新細丸ゴシック体" panose="020F0200000000000000" pitchFamily="50" charset="-128"/>
                <a:ea typeface="ＤＦＰ新細丸ゴシック体" panose="020F0200000000000000" pitchFamily="50" charset="-128"/>
              </a:rPr>
              <a:t>縫製業間に</a:t>
            </a:r>
            <a:r>
              <a:rPr lang="ja-JP" altLang="en-US" b="1" dirty="0">
                <a:latin typeface="ＤＦＰ新細丸ゴシック体" panose="020F0200000000000000" pitchFamily="50" charset="-128"/>
                <a:ea typeface="ＤＦＰ新細丸ゴシック体" panose="020F0200000000000000" pitchFamily="50" charset="-128"/>
              </a:rPr>
              <a:t>おける発注書</a:t>
            </a:r>
            <a:endParaRPr kumimoji="1" lang="ja-JP" altLang="en-US" b="1" dirty="0">
              <a:latin typeface="ＤＦＰ新細丸ゴシック体" panose="020F0200000000000000" pitchFamily="50" charset="-128"/>
              <a:ea typeface="ＤＦＰ新細丸ゴシック体" panose="020F0200000000000000" pitchFamily="50" charset="-128"/>
            </a:endParaRPr>
          </a:p>
        </p:txBody>
      </p:sp>
      <p:pic>
        <p:nvPicPr>
          <p:cNvPr id="8" name="図 7">
            <a:extLst>
              <a:ext uri="{FF2B5EF4-FFF2-40B4-BE49-F238E27FC236}">
                <a16:creationId xmlns="" xmlns:a16="http://schemas.microsoft.com/office/drawing/2014/main" id="{89ECBBE5-2DD2-4526-BC5B-8D9E2D313E3A}"/>
              </a:ext>
            </a:extLst>
          </p:cNvPr>
          <p:cNvPicPr>
            <a:picLocks noChangeAspect="1"/>
          </p:cNvPicPr>
          <p:nvPr/>
        </p:nvPicPr>
        <p:blipFill>
          <a:blip r:embed="rId2"/>
          <a:stretch>
            <a:fillRect/>
          </a:stretch>
        </p:blipFill>
        <p:spPr>
          <a:xfrm>
            <a:off x="3441255" y="842286"/>
            <a:ext cx="5309489" cy="5738455"/>
          </a:xfrm>
          <a:prstGeom prst="rect">
            <a:avLst/>
          </a:prstGeom>
          <a:ln>
            <a:solidFill>
              <a:schemeClr val="tx1"/>
            </a:solidFill>
          </a:ln>
        </p:spPr>
      </p:pic>
      <p:pic>
        <p:nvPicPr>
          <p:cNvPr id="9" name="図 8">
            <a:extLst>
              <a:ext uri="{FF2B5EF4-FFF2-40B4-BE49-F238E27FC236}">
                <a16:creationId xmlns="" xmlns:a16="http://schemas.microsoft.com/office/drawing/2014/main" id="{260C1633-028D-4775-8AEC-7C22FCB2A02B}"/>
              </a:ext>
            </a:extLst>
          </p:cNvPr>
          <p:cNvPicPr>
            <a:picLocks noChangeAspect="1"/>
          </p:cNvPicPr>
          <p:nvPr/>
        </p:nvPicPr>
        <p:blipFill>
          <a:blip r:embed="rId3"/>
          <a:stretch>
            <a:fillRect/>
          </a:stretch>
        </p:blipFill>
        <p:spPr>
          <a:xfrm>
            <a:off x="3018034" y="6611737"/>
            <a:ext cx="6155929" cy="207168"/>
          </a:xfrm>
          <a:prstGeom prst="rect">
            <a:avLst/>
          </a:prstGeom>
        </p:spPr>
      </p:pic>
      <p:sp>
        <p:nvSpPr>
          <p:cNvPr id="10" name="テキスト ボックス 9">
            <a:extLst>
              <a:ext uri="{FF2B5EF4-FFF2-40B4-BE49-F238E27FC236}">
                <a16:creationId xmlns="" xmlns:a16="http://schemas.microsoft.com/office/drawing/2014/main" id="{1840CAD1-E4C3-48F5-AE2E-B9AAD85FB914}"/>
              </a:ext>
            </a:extLst>
          </p:cNvPr>
          <p:cNvSpPr txBox="1"/>
          <p:nvPr/>
        </p:nvSpPr>
        <p:spPr>
          <a:xfrm>
            <a:off x="11578443" y="6472044"/>
            <a:ext cx="510636"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37</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42417320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j0424234[1]">
            <a:extLst>
              <a:ext uri="{FF2B5EF4-FFF2-40B4-BE49-F238E27FC236}">
                <a16:creationId xmlns="" xmlns:a16="http://schemas.microsoft.com/office/drawing/2014/main" id="{EF1EDCA5-E84B-49E8-942E-A323A6C43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063" y="1689676"/>
            <a:ext cx="7559675"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00"/>
                </a:solidFill>
                <a:miter lim="800000"/>
                <a:headEnd/>
                <a:tailEnd/>
              </a14:hiddenLine>
            </a:ext>
          </a:extLst>
        </p:spPr>
      </p:pic>
      <p:sp>
        <p:nvSpPr>
          <p:cNvPr id="55299" name="Text Box 3">
            <a:extLst>
              <a:ext uri="{FF2B5EF4-FFF2-40B4-BE49-F238E27FC236}">
                <a16:creationId xmlns="" xmlns:a16="http://schemas.microsoft.com/office/drawing/2014/main" id="{59DF55E2-BBC8-4AC4-8791-0DC44A377341}"/>
              </a:ext>
            </a:extLst>
          </p:cNvPr>
          <p:cNvSpPr txBox="1">
            <a:spLocks noChangeArrowheads="1"/>
          </p:cNvSpPr>
          <p:nvPr/>
        </p:nvSpPr>
        <p:spPr bwMode="auto">
          <a:xfrm>
            <a:off x="4303714" y="2026411"/>
            <a:ext cx="1660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80000"/>
              <a:buFont typeface="Wingdings" panose="05000000000000000000" pitchFamily="2" charset="2"/>
              <a:buChar char="l"/>
              <a:defRPr kumimoji="1" sz="3200" b="1">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Char char="–"/>
              <a:defRPr kumimoji="1" sz="2800" b="1">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tx2"/>
              </a:buClr>
              <a:buChar char="•"/>
              <a:defRPr kumimoji="1" sz="2400" b="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Char char="–"/>
              <a:defRPr kumimoji="1" sz="2000" b="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tx2"/>
              </a:buClr>
              <a:buChar char="»"/>
              <a:defRPr kumimoji="1" sz="20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Char char="»"/>
              <a:defRPr kumimoji="1" sz="20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Char char="»"/>
              <a:defRPr kumimoji="1" sz="20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Char char="»"/>
              <a:defRPr kumimoji="1" sz="20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Char char="»"/>
              <a:defRPr kumimoji="1" sz="2000" b="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ClrTx/>
              <a:buSzTx/>
              <a:buFontTx/>
              <a:buNone/>
            </a:pPr>
            <a:r>
              <a:rPr lang="en-US" altLang="ja-JP" sz="1800">
                <a:solidFill>
                  <a:srgbClr val="000099"/>
                </a:solidFill>
                <a:latin typeface="AR P楷書体M" panose="020B0600010101010101" pitchFamily="50" charset="-128"/>
                <a:ea typeface="AR P楷書体M" panose="020B0600010101010101" pitchFamily="50" charset="-128"/>
              </a:rPr>
              <a:t>〒135-8071</a:t>
            </a:r>
          </a:p>
        </p:txBody>
      </p:sp>
      <p:sp>
        <p:nvSpPr>
          <p:cNvPr id="55300" name="Text Box 4">
            <a:extLst>
              <a:ext uri="{FF2B5EF4-FFF2-40B4-BE49-F238E27FC236}">
                <a16:creationId xmlns="" xmlns:a16="http://schemas.microsoft.com/office/drawing/2014/main" id="{8F14F291-5A75-48CA-A8DC-B322A28653B9}"/>
              </a:ext>
            </a:extLst>
          </p:cNvPr>
          <p:cNvSpPr txBox="1">
            <a:spLocks noChangeArrowheads="1"/>
          </p:cNvSpPr>
          <p:nvPr/>
        </p:nvSpPr>
        <p:spPr bwMode="auto">
          <a:xfrm>
            <a:off x="4489451" y="2516948"/>
            <a:ext cx="35163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80000"/>
              <a:buFont typeface="Wingdings" panose="05000000000000000000" pitchFamily="2" charset="2"/>
              <a:buChar char="l"/>
              <a:defRPr kumimoji="1" sz="3200" b="1">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Char char="–"/>
              <a:defRPr kumimoji="1" sz="2800" b="1">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tx2"/>
              </a:buClr>
              <a:buChar char="•"/>
              <a:defRPr kumimoji="1" sz="2400" b="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Char char="–"/>
              <a:defRPr kumimoji="1" sz="2000" b="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tx2"/>
              </a:buClr>
              <a:buChar char="»"/>
              <a:defRPr kumimoji="1" sz="20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Char char="»"/>
              <a:defRPr kumimoji="1" sz="20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Char char="»"/>
              <a:defRPr kumimoji="1" sz="20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Char char="»"/>
              <a:defRPr kumimoji="1" sz="20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Char char="»"/>
              <a:defRPr kumimoji="1" sz="2000" b="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ClrTx/>
              <a:buSzTx/>
              <a:buFontTx/>
              <a:buNone/>
            </a:pPr>
            <a:r>
              <a:rPr lang="ja-JP" altLang="en-US" sz="1800">
                <a:solidFill>
                  <a:srgbClr val="000099"/>
                </a:solidFill>
                <a:latin typeface="AR P楷書体M" panose="020B0600010101010101" pitchFamily="50" charset="-128"/>
                <a:ea typeface="AR P楷書体M" panose="020B0600010101010101" pitchFamily="50" charset="-128"/>
              </a:rPr>
              <a:t>東京都江東区有明</a:t>
            </a:r>
            <a:r>
              <a:rPr lang="en-US" altLang="ja-JP" sz="1800">
                <a:solidFill>
                  <a:srgbClr val="000099"/>
                </a:solidFill>
                <a:latin typeface="AR P楷書体M" panose="020B0600010101010101" pitchFamily="50" charset="-128"/>
                <a:ea typeface="AR P楷書体M" panose="020B0600010101010101" pitchFamily="50" charset="-128"/>
              </a:rPr>
              <a:t>3-6-11</a:t>
            </a:r>
            <a:r>
              <a:rPr lang="ja-JP" altLang="en-US" sz="1800">
                <a:solidFill>
                  <a:srgbClr val="000099"/>
                </a:solidFill>
                <a:latin typeface="AR P楷書体M" panose="020B0600010101010101" pitchFamily="50" charset="-128"/>
                <a:ea typeface="AR P楷書体M" panose="020B0600010101010101" pitchFamily="50" charset="-128"/>
              </a:rPr>
              <a:t>　　　　　　　　　　　　ＴＦＴビル東館</a:t>
            </a:r>
            <a:r>
              <a:rPr lang="en-US" altLang="ja-JP" sz="1800">
                <a:solidFill>
                  <a:srgbClr val="000099"/>
                </a:solidFill>
                <a:latin typeface="AR P楷書体M" panose="020B0600010101010101" pitchFamily="50" charset="-128"/>
                <a:ea typeface="AR P楷書体M" panose="020B0600010101010101" pitchFamily="50" charset="-128"/>
              </a:rPr>
              <a:t>9</a:t>
            </a:r>
            <a:r>
              <a:rPr lang="ja-JP" altLang="en-US" sz="1800">
                <a:solidFill>
                  <a:srgbClr val="000099"/>
                </a:solidFill>
                <a:latin typeface="AR P楷書体M" panose="020B0600010101010101" pitchFamily="50" charset="-128"/>
                <a:ea typeface="AR P楷書体M" panose="020B0600010101010101" pitchFamily="50" charset="-128"/>
              </a:rPr>
              <a:t>階</a:t>
            </a:r>
          </a:p>
        </p:txBody>
      </p:sp>
      <p:sp>
        <p:nvSpPr>
          <p:cNvPr id="55301" name="Text Box 5">
            <a:extLst>
              <a:ext uri="{FF2B5EF4-FFF2-40B4-BE49-F238E27FC236}">
                <a16:creationId xmlns="" xmlns:a16="http://schemas.microsoft.com/office/drawing/2014/main" id="{3E7FD930-72DA-4ED9-85ED-7234A2DE8FA8}"/>
              </a:ext>
            </a:extLst>
          </p:cNvPr>
          <p:cNvSpPr txBox="1">
            <a:spLocks noChangeArrowheads="1"/>
          </p:cNvSpPr>
          <p:nvPr/>
        </p:nvSpPr>
        <p:spPr bwMode="auto">
          <a:xfrm>
            <a:off x="4197351" y="3332924"/>
            <a:ext cx="4075113"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80000"/>
              <a:buFont typeface="Wingdings" panose="05000000000000000000" pitchFamily="2" charset="2"/>
              <a:buChar char="l"/>
              <a:defRPr kumimoji="1" sz="3200" b="1">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Char char="–"/>
              <a:defRPr kumimoji="1" sz="2800" b="1">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tx2"/>
              </a:buClr>
              <a:buChar char="•"/>
              <a:defRPr kumimoji="1" sz="2400" b="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Char char="–"/>
              <a:defRPr kumimoji="1" sz="2000" b="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tx2"/>
              </a:buClr>
              <a:buChar char="»"/>
              <a:defRPr kumimoji="1" sz="20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Char char="»"/>
              <a:defRPr kumimoji="1" sz="20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Char char="»"/>
              <a:defRPr kumimoji="1" sz="20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Char char="»"/>
              <a:defRPr kumimoji="1" sz="20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Char char="»"/>
              <a:defRPr kumimoji="1" sz="2000" b="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ClrTx/>
              <a:buSzTx/>
              <a:buFontTx/>
              <a:buNone/>
            </a:pPr>
            <a:r>
              <a:rPr lang="ja-JP" altLang="en-US" sz="1800">
                <a:solidFill>
                  <a:srgbClr val="000099"/>
                </a:solidFill>
                <a:latin typeface="AR P楷書体M" panose="020B0600010101010101" pitchFamily="50" charset="-128"/>
                <a:ea typeface="AR P楷書体M" panose="020B0600010101010101" pitchFamily="50" charset="-128"/>
              </a:rPr>
              <a:t>繊維産業流通構造改革推進協議会</a:t>
            </a:r>
          </a:p>
          <a:p>
            <a:pPr algn="ctr" eaLnBrk="1" hangingPunct="1">
              <a:spcBef>
                <a:spcPct val="50000"/>
              </a:spcBef>
              <a:buClrTx/>
              <a:buSzTx/>
              <a:buFontTx/>
              <a:buNone/>
            </a:pPr>
            <a:r>
              <a:rPr lang="ja-JP" altLang="en-US" sz="1800">
                <a:solidFill>
                  <a:srgbClr val="000099"/>
                </a:solidFill>
                <a:latin typeface="AR P楷書体M" panose="020B0600010101010101" pitchFamily="50" charset="-128"/>
                <a:ea typeface="AR P楷書体M" panose="020B0600010101010101" pitchFamily="50" charset="-128"/>
              </a:rPr>
              <a:t>（呼称：繊維ファッションＳＣＭ推進協議会）</a:t>
            </a:r>
          </a:p>
        </p:txBody>
      </p:sp>
      <p:sp>
        <p:nvSpPr>
          <p:cNvPr id="55302" name="Text Box 6">
            <a:extLst>
              <a:ext uri="{FF2B5EF4-FFF2-40B4-BE49-F238E27FC236}">
                <a16:creationId xmlns="" xmlns:a16="http://schemas.microsoft.com/office/drawing/2014/main" id="{91AB5539-DF2B-4BD5-95F3-36C2DDE0B1FB}"/>
              </a:ext>
            </a:extLst>
          </p:cNvPr>
          <p:cNvSpPr txBox="1">
            <a:spLocks noChangeArrowheads="1"/>
          </p:cNvSpPr>
          <p:nvPr/>
        </p:nvSpPr>
        <p:spPr bwMode="auto">
          <a:xfrm>
            <a:off x="4332289" y="4194937"/>
            <a:ext cx="345122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80000"/>
              <a:buFont typeface="Wingdings" panose="05000000000000000000" pitchFamily="2" charset="2"/>
              <a:buChar char="l"/>
              <a:defRPr kumimoji="1" sz="3200" b="1">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Char char="–"/>
              <a:defRPr kumimoji="1" sz="2800" b="1">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tx2"/>
              </a:buClr>
              <a:buChar char="•"/>
              <a:defRPr kumimoji="1" sz="2400" b="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Char char="–"/>
              <a:defRPr kumimoji="1" sz="2000" b="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tx2"/>
              </a:buClr>
              <a:buChar char="»"/>
              <a:defRPr kumimoji="1" sz="20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Char char="»"/>
              <a:defRPr kumimoji="1" sz="20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Char char="»"/>
              <a:defRPr kumimoji="1" sz="20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Char char="»"/>
              <a:defRPr kumimoji="1" sz="20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Char char="»"/>
              <a:defRPr kumimoji="1" sz="2000" b="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25000"/>
              </a:lnSpc>
              <a:spcBef>
                <a:spcPct val="0"/>
              </a:spcBef>
              <a:buClrTx/>
              <a:buSzTx/>
              <a:buFontTx/>
              <a:buNone/>
            </a:pPr>
            <a:r>
              <a:rPr lang="ja-JP" altLang="en-US" sz="1800">
                <a:solidFill>
                  <a:srgbClr val="000099"/>
                </a:solidFill>
                <a:latin typeface="AR P楷書体M" panose="020B0600010101010101" pitchFamily="50" charset="-128"/>
                <a:ea typeface="AR P楷書体M" panose="020B0600010101010101" pitchFamily="50" charset="-128"/>
              </a:rPr>
              <a:t>ＴＥＬ：０３－３５９９－０７２</a:t>
            </a:r>
            <a:r>
              <a:rPr lang="en-US" altLang="ja-JP" sz="1800">
                <a:solidFill>
                  <a:srgbClr val="000099"/>
                </a:solidFill>
                <a:latin typeface="AR P楷書体M" panose="020B0600010101010101" pitchFamily="50" charset="-128"/>
                <a:ea typeface="AR P楷書体M" panose="020B0600010101010101" pitchFamily="50" charset="-128"/>
              </a:rPr>
              <a:t>0</a:t>
            </a:r>
          </a:p>
          <a:p>
            <a:pPr algn="ctr" eaLnBrk="1" hangingPunct="1">
              <a:lnSpc>
                <a:spcPct val="125000"/>
              </a:lnSpc>
              <a:spcBef>
                <a:spcPct val="0"/>
              </a:spcBef>
              <a:buClrTx/>
              <a:buSzTx/>
              <a:buFontTx/>
              <a:buNone/>
            </a:pPr>
            <a:r>
              <a:rPr lang="ja-JP" altLang="en-US" sz="1800">
                <a:solidFill>
                  <a:srgbClr val="000099"/>
                </a:solidFill>
                <a:latin typeface="AR P楷書体M" panose="020B0600010101010101" pitchFamily="50" charset="-128"/>
                <a:ea typeface="AR P楷書体M" panose="020B0600010101010101" pitchFamily="50" charset="-128"/>
              </a:rPr>
              <a:t>ＦＡＸ：０３－３５９９－０７２１</a:t>
            </a:r>
          </a:p>
          <a:p>
            <a:pPr algn="ctr" eaLnBrk="1" hangingPunct="1">
              <a:lnSpc>
                <a:spcPct val="125000"/>
              </a:lnSpc>
              <a:spcBef>
                <a:spcPct val="0"/>
              </a:spcBef>
              <a:buClrTx/>
              <a:buSzTx/>
              <a:buFontTx/>
              <a:buNone/>
            </a:pPr>
            <a:r>
              <a:rPr lang="ja-JP" altLang="en-US" sz="1800">
                <a:solidFill>
                  <a:srgbClr val="000099"/>
                </a:solidFill>
                <a:latin typeface="AR P楷書体M" panose="020B0600010101010101" pitchFamily="50" charset="-128"/>
                <a:ea typeface="AR P楷書体M" panose="020B0600010101010101" pitchFamily="50" charset="-128"/>
              </a:rPr>
              <a:t>Ｅ</a:t>
            </a:r>
            <a:r>
              <a:rPr lang="en-US" altLang="ja-JP" sz="1800">
                <a:solidFill>
                  <a:srgbClr val="000099"/>
                </a:solidFill>
                <a:latin typeface="AR P楷書体M" panose="020B0600010101010101" pitchFamily="50" charset="-128"/>
                <a:ea typeface="AR P楷書体M" panose="020B0600010101010101" pitchFamily="50" charset="-128"/>
              </a:rPr>
              <a:t>-</a:t>
            </a:r>
            <a:r>
              <a:rPr lang="ja-JP" altLang="en-US" sz="1800">
                <a:solidFill>
                  <a:srgbClr val="000099"/>
                </a:solidFill>
                <a:latin typeface="AR P楷書体M" panose="020B0600010101010101" pitchFamily="50" charset="-128"/>
                <a:ea typeface="AR P楷書体M" panose="020B0600010101010101" pitchFamily="50" charset="-128"/>
              </a:rPr>
              <a:t>ｍａｉｌ：ｉｎｆｏ＠ｆｉｓｐａ．ｇｒ．</a:t>
            </a:r>
            <a:r>
              <a:rPr lang="en-US" altLang="ja-JP" sz="1800">
                <a:solidFill>
                  <a:srgbClr val="000099"/>
                </a:solidFill>
                <a:latin typeface="AR P楷書体M" panose="020B0600010101010101" pitchFamily="50" charset="-128"/>
                <a:ea typeface="AR P楷書体M" panose="020B0600010101010101" pitchFamily="50" charset="-128"/>
              </a:rPr>
              <a:t>jp</a:t>
            </a:r>
          </a:p>
          <a:p>
            <a:pPr algn="ctr" eaLnBrk="1" hangingPunct="1">
              <a:lnSpc>
                <a:spcPct val="125000"/>
              </a:lnSpc>
              <a:spcBef>
                <a:spcPct val="0"/>
              </a:spcBef>
              <a:buClrTx/>
              <a:buSzTx/>
              <a:buFontTx/>
              <a:buNone/>
            </a:pPr>
            <a:r>
              <a:rPr lang="ja-JP" altLang="en-US" sz="1800">
                <a:solidFill>
                  <a:srgbClr val="000099"/>
                </a:solidFill>
                <a:latin typeface="AR P楷書体M" panose="020B0600010101010101" pitchFamily="50" charset="-128"/>
                <a:ea typeface="AR P楷書体M" panose="020B0600010101010101" pitchFamily="50" charset="-128"/>
              </a:rPr>
              <a:t>ＵＲＬ：ｈｔｔｐ：</a:t>
            </a:r>
            <a:r>
              <a:rPr lang="en-US" altLang="ja-JP" sz="1800">
                <a:solidFill>
                  <a:srgbClr val="000099"/>
                </a:solidFill>
                <a:latin typeface="AR P楷書体M" panose="020B0600010101010101" pitchFamily="50" charset="-128"/>
                <a:ea typeface="AR P楷書体M" panose="020B0600010101010101" pitchFamily="50" charset="-128"/>
              </a:rPr>
              <a:t>//</a:t>
            </a:r>
            <a:r>
              <a:rPr lang="ja-JP" altLang="en-US" sz="1800">
                <a:solidFill>
                  <a:srgbClr val="000099"/>
                </a:solidFill>
                <a:latin typeface="AR P楷書体M" panose="020B0600010101010101" pitchFamily="50" charset="-128"/>
                <a:ea typeface="AR P楷書体M" panose="020B0600010101010101" pitchFamily="50" charset="-128"/>
              </a:rPr>
              <a:t>ｆｉｓｐａ．ｇｒ．</a:t>
            </a:r>
            <a:r>
              <a:rPr lang="en-US" altLang="ja-JP" sz="1800">
                <a:solidFill>
                  <a:srgbClr val="000099"/>
                </a:solidFill>
                <a:latin typeface="AR P楷書体M" panose="020B0600010101010101" pitchFamily="50" charset="-128"/>
                <a:ea typeface="AR P楷書体M" panose="020B0600010101010101" pitchFamily="50" charset="-128"/>
              </a:rPr>
              <a:t>Jp/</a:t>
            </a:r>
          </a:p>
        </p:txBody>
      </p:sp>
      <p:pic>
        <p:nvPicPr>
          <p:cNvPr id="55303" name="Picture 8" descr="j0432685[1]">
            <a:extLst>
              <a:ext uri="{FF2B5EF4-FFF2-40B4-BE49-F238E27FC236}">
                <a16:creationId xmlns="" xmlns:a16="http://schemas.microsoft.com/office/drawing/2014/main" id="{A7188E3F-2192-4F9B-99A9-F6733B9F4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463" y="338139"/>
            <a:ext cx="183515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33" name="Text Box 9">
            <a:extLst>
              <a:ext uri="{FF2B5EF4-FFF2-40B4-BE49-F238E27FC236}">
                <a16:creationId xmlns="" xmlns:a16="http://schemas.microsoft.com/office/drawing/2014/main" id="{6EB5DF4B-E65B-4ED3-93D6-82B0345C084C}"/>
              </a:ext>
            </a:extLst>
          </p:cNvPr>
          <p:cNvSpPr txBox="1">
            <a:spLocks noChangeArrowheads="1"/>
          </p:cNvSpPr>
          <p:nvPr/>
        </p:nvSpPr>
        <p:spPr bwMode="auto">
          <a:xfrm>
            <a:off x="1841500" y="889001"/>
            <a:ext cx="1684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kumimoji="1" lang="ja-JP" altLang="en-US" sz="2000" b="1">
                <a:solidFill>
                  <a:srgbClr val="6600FF"/>
                </a:solidFill>
                <a:effectLst>
                  <a:outerShdw blurRad="38100" dist="38100" dir="2700000" algn="tl">
                    <a:srgbClr val="000000"/>
                  </a:outerShdw>
                </a:effectLst>
              </a:rPr>
              <a:t>連　絡　先</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 xmlns:a16="http://schemas.microsoft.com/office/drawing/2014/main" id="{1386EC94-2621-44A3-86B6-0F38D5CCF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215" y="1659260"/>
            <a:ext cx="8817570" cy="4933876"/>
          </a:xfrm>
          <a:prstGeom prst="rect">
            <a:avLst/>
          </a:prstGeom>
          <a:ln w="12700">
            <a:solidFill>
              <a:srgbClr val="000099"/>
            </a:solidFill>
          </a:ln>
        </p:spPr>
      </p:pic>
      <p:sp>
        <p:nvSpPr>
          <p:cNvPr id="4" name="テキスト ボックス 3">
            <a:extLst>
              <a:ext uri="{FF2B5EF4-FFF2-40B4-BE49-F238E27FC236}">
                <a16:creationId xmlns="" xmlns:a16="http://schemas.microsoft.com/office/drawing/2014/main" id="{570E4A4B-FFB5-4B87-A7BD-ABEFA9030A7B}"/>
              </a:ext>
            </a:extLst>
          </p:cNvPr>
          <p:cNvSpPr txBox="1"/>
          <p:nvPr/>
        </p:nvSpPr>
        <p:spPr>
          <a:xfrm>
            <a:off x="787790" y="90956"/>
            <a:ext cx="4360985" cy="369332"/>
          </a:xfrm>
          <a:prstGeom prst="rect">
            <a:avLst/>
          </a:prstGeom>
          <a:noFill/>
        </p:spPr>
        <p:txBody>
          <a:bodyPr wrap="square" rtlCol="0">
            <a:spAutoFit/>
          </a:bodyPr>
          <a:lstStyle/>
          <a:p>
            <a:r>
              <a:rPr kumimoji="1" lang="ja-JP" altLang="en-US" b="1" dirty="0">
                <a:latin typeface="ＤＦＧ新細丸ゴシック体" panose="020F0200000000000000" pitchFamily="50" charset="-128"/>
                <a:ea typeface="ＤＦＧ新細丸ゴシック体" panose="020F0200000000000000" pitchFamily="50" charset="-128"/>
              </a:rPr>
              <a:t>２．外国人技能実習生の受入の方式</a:t>
            </a:r>
          </a:p>
        </p:txBody>
      </p:sp>
      <p:sp>
        <p:nvSpPr>
          <p:cNvPr id="5" name="正方形/長方形 4">
            <a:extLst>
              <a:ext uri="{FF2B5EF4-FFF2-40B4-BE49-F238E27FC236}">
                <a16:creationId xmlns="" xmlns:a16="http://schemas.microsoft.com/office/drawing/2014/main" id="{70BA6E08-0DC0-452D-B81F-D39E75CB894B}"/>
              </a:ext>
            </a:extLst>
          </p:cNvPr>
          <p:cNvSpPr/>
          <p:nvPr/>
        </p:nvSpPr>
        <p:spPr>
          <a:xfrm>
            <a:off x="1248765" y="538598"/>
            <a:ext cx="10513257" cy="584775"/>
          </a:xfrm>
          <a:prstGeom prst="rect">
            <a:avLst/>
          </a:prstGeom>
        </p:spPr>
        <p:txBody>
          <a:bodyPr wrap="square">
            <a:spAutoFit/>
          </a:bodyPr>
          <a:lstStyle/>
          <a:p>
            <a:r>
              <a:rPr lang="ja-JP" altLang="en-US" sz="1600" dirty="0">
                <a:latin typeface="ＤＦＧ新細丸ゴシック体" panose="020F0200000000000000" pitchFamily="50" charset="-128"/>
                <a:ea typeface="ＤＦＧ新細丸ゴシック体" panose="020F0200000000000000" pitchFamily="50" charset="-128"/>
              </a:rPr>
              <a:t>受け入れる方式には、企業単独型と団体監理型の２つのタイプがあります。</a:t>
            </a:r>
          </a:p>
          <a:p>
            <a:r>
              <a:rPr lang="en-US" altLang="ja-JP" sz="1600" dirty="0">
                <a:latin typeface="ＤＦＧ新細丸ゴシック体" panose="020F0200000000000000" pitchFamily="50" charset="-128"/>
                <a:ea typeface="ＤＦＧ新細丸ゴシック体" panose="020F0200000000000000" pitchFamily="50" charset="-128"/>
              </a:rPr>
              <a:t>2016</a:t>
            </a:r>
            <a:r>
              <a:rPr lang="ja-JP" altLang="en-US" sz="1600" dirty="0">
                <a:latin typeface="ＤＦＧ新細丸ゴシック体" panose="020F0200000000000000" pitchFamily="50" charset="-128"/>
                <a:ea typeface="ＤＦＧ新細丸ゴシック体" panose="020F0200000000000000" pitchFamily="50" charset="-128"/>
              </a:rPr>
              <a:t>年末では企業単独型の受入れが</a:t>
            </a:r>
            <a:r>
              <a:rPr lang="en-US" altLang="ja-JP" sz="1600" dirty="0">
                <a:latin typeface="ＤＦＧ新細丸ゴシック体" panose="020F0200000000000000" pitchFamily="50" charset="-128"/>
                <a:ea typeface="ＤＦＧ新細丸ゴシック体" panose="020F0200000000000000" pitchFamily="50" charset="-128"/>
              </a:rPr>
              <a:t>3.6</a:t>
            </a:r>
            <a:r>
              <a:rPr lang="ja-JP" altLang="en-US" sz="1600" dirty="0">
                <a:latin typeface="ＤＦＧ新細丸ゴシック体" panose="020F0200000000000000" pitchFamily="50" charset="-128"/>
                <a:ea typeface="ＤＦＧ新細丸ゴシック体" panose="020F0200000000000000" pitchFamily="50" charset="-128"/>
              </a:rPr>
              <a:t>％、団体監理型の受入れが</a:t>
            </a:r>
            <a:r>
              <a:rPr lang="en-US" altLang="ja-JP" sz="1600" dirty="0">
                <a:latin typeface="ＤＦＧ新細丸ゴシック体" panose="020F0200000000000000" pitchFamily="50" charset="-128"/>
                <a:ea typeface="ＤＦＧ新細丸ゴシック体" panose="020F0200000000000000" pitchFamily="50" charset="-128"/>
              </a:rPr>
              <a:t>96.4</a:t>
            </a:r>
            <a:r>
              <a:rPr lang="ja-JP" altLang="en-US" sz="1600" dirty="0">
                <a:latin typeface="ＤＦＧ新細丸ゴシック体" panose="020F0200000000000000" pitchFamily="50" charset="-128"/>
                <a:ea typeface="ＤＦＧ新細丸ゴシック体" panose="020F0200000000000000" pitchFamily="50" charset="-128"/>
              </a:rPr>
              <a:t>％（技能実習での在留者数ベース）となっている。</a:t>
            </a:r>
          </a:p>
        </p:txBody>
      </p:sp>
      <p:sp>
        <p:nvSpPr>
          <p:cNvPr id="7" name="テキスト ボックス 6">
            <a:extLst>
              <a:ext uri="{FF2B5EF4-FFF2-40B4-BE49-F238E27FC236}">
                <a16:creationId xmlns="" xmlns:a16="http://schemas.microsoft.com/office/drawing/2014/main" id="{ACC4C1B0-8486-42DE-9EB4-30B92626249D}"/>
              </a:ext>
            </a:extLst>
          </p:cNvPr>
          <p:cNvSpPr txBox="1"/>
          <p:nvPr/>
        </p:nvSpPr>
        <p:spPr>
          <a:xfrm>
            <a:off x="964325" y="1223721"/>
            <a:ext cx="2656517" cy="338554"/>
          </a:xfrm>
          <a:prstGeom prst="rect">
            <a:avLst/>
          </a:prstGeom>
          <a:noFill/>
        </p:spPr>
        <p:txBody>
          <a:bodyPr wrap="square" rtlCol="0">
            <a:spAutoFit/>
          </a:bodyPr>
          <a:lstStyle/>
          <a:p>
            <a:r>
              <a:rPr kumimoji="1" lang="en-US" altLang="ja-JP" sz="1600" b="1" dirty="0">
                <a:latin typeface="ＤＦＧ新細丸ゴシック体" panose="020F0200000000000000" pitchFamily="50" charset="-128"/>
                <a:ea typeface="ＤＦＧ新細丸ゴシック体" panose="020F0200000000000000" pitchFamily="50" charset="-128"/>
              </a:rPr>
              <a:t>(1)</a:t>
            </a:r>
            <a:r>
              <a:rPr kumimoji="1" lang="ja-JP" altLang="en-US" sz="1600" b="1" dirty="0">
                <a:latin typeface="ＤＦＧ新細丸ゴシック体" panose="020F0200000000000000" pitchFamily="50" charset="-128"/>
                <a:ea typeface="ＤＦＧ新細丸ゴシック体" panose="020F0200000000000000" pitchFamily="50" charset="-128"/>
              </a:rPr>
              <a:t>企業単独型</a:t>
            </a:r>
          </a:p>
        </p:txBody>
      </p:sp>
      <p:sp>
        <p:nvSpPr>
          <p:cNvPr id="2" name="テキスト ボックス 1">
            <a:extLst>
              <a:ext uri="{FF2B5EF4-FFF2-40B4-BE49-F238E27FC236}">
                <a16:creationId xmlns="" xmlns:a16="http://schemas.microsoft.com/office/drawing/2014/main" id="{6474CA48-813A-42D4-B4CC-44F7115D4A04}"/>
              </a:ext>
            </a:extLst>
          </p:cNvPr>
          <p:cNvSpPr txBox="1"/>
          <p:nvPr/>
        </p:nvSpPr>
        <p:spPr>
          <a:xfrm>
            <a:off x="7772398" y="6579280"/>
            <a:ext cx="3131127" cy="253916"/>
          </a:xfrm>
          <a:prstGeom prst="rect">
            <a:avLst/>
          </a:prstGeom>
          <a:noFill/>
        </p:spPr>
        <p:txBody>
          <a:bodyPr wrap="square" rtlCol="0">
            <a:spAutoFit/>
          </a:bodyPr>
          <a:lstStyle/>
          <a:p>
            <a:pPr algn="ctr"/>
            <a:r>
              <a:rPr kumimoji="1" lang="ja-JP" altLang="en-US" sz="1050" dirty="0">
                <a:latin typeface="ＤＦＰ新細丸ゴシック体" panose="020F0200000000000000" pitchFamily="50" charset="-128"/>
                <a:ea typeface="ＤＦＰ新細丸ゴシック体" panose="020F0200000000000000" pitchFamily="50" charset="-128"/>
              </a:rPr>
              <a:t>出典：公益財団法人　国際研修協力機構</a:t>
            </a:r>
          </a:p>
        </p:txBody>
      </p:sp>
      <p:sp>
        <p:nvSpPr>
          <p:cNvPr id="9" name="テキスト ボックス 8">
            <a:extLst>
              <a:ext uri="{FF2B5EF4-FFF2-40B4-BE49-F238E27FC236}">
                <a16:creationId xmlns="" xmlns:a16="http://schemas.microsoft.com/office/drawing/2014/main" id="{6379D7E8-D984-4503-A419-B874CD93AA86}"/>
              </a:ext>
            </a:extLst>
          </p:cNvPr>
          <p:cNvSpPr txBox="1"/>
          <p:nvPr/>
        </p:nvSpPr>
        <p:spPr>
          <a:xfrm>
            <a:off x="11768445" y="6472044"/>
            <a:ext cx="320633"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3</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827737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 xmlns:a16="http://schemas.microsoft.com/office/drawing/2014/main" id="{ACEA9E1C-E098-419A-ADD9-3114AD577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834" y="1012350"/>
            <a:ext cx="8718331" cy="5583858"/>
          </a:xfrm>
          <a:prstGeom prst="rect">
            <a:avLst/>
          </a:prstGeom>
          <a:ln w="12700">
            <a:solidFill>
              <a:srgbClr val="000099"/>
            </a:solidFill>
          </a:ln>
        </p:spPr>
      </p:pic>
      <p:sp>
        <p:nvSpPr>
          <p:cNvPr id="4" name="テキスト ボックス 3">
            <a:extLst>
              <a:ext uri="{FF2B5EF4-FFF2-40B4-BE49-F238E27FC236}">
                <a16:creationId xmlns="" xmlns:a16="http://schemas.microsoft.com/office/drawing/2014/main" id="{9D357004-C42E-45CD-A348-1993472F38DB}"/>
              </a:ext>
            </a:extLst>
          </p:cNvPr>
          <p:cNvSpPr txBox="1"/>
          <p:nvPr/>
        </p:nvSpPr>
        <p:spPr>
          <a:xfrm>
            <a:off x="971196" y="555721"/>
            <a:ext cx="2195468" cy="338554"/>
          </a:xfrm>
          <a:prstGeom prst="rect">
            <a:avLst/>
          </a:prstGeom>
          <a:noFill/>
        </p:spPr>
        <p:txBody>
          <a:bodyPr wrap="square" rtlCol="0">
            <a:spAutoFit/>
          </a:bodyPr>
          <a:lstStyle/>
          <a:p>
            <a:r>
              <a:rPr kumimoji="1" lang="en-US" altLang="ja-JP" sz="1600" b="1" dirty="0">
                <a:latin typeface="ＤＦＧ新細丸ゴシック体" panose="020F0200000000000000" pitchFamily="50" charset="-128"/>
                <a:ea typeface="ＤＦＧ新細丸ゴシック体" panose="020F0200000000000000" pitchFamily="50" charset="-128"/>
              </a:rPr>
              <a:t>(2)</a:t>
            </a:r>
            <a:r>
              <a:rPr kumimoji="1" lang="ja-JP" altLang="en-US" sz="1600" b="1" dirty="0">
                <a:latin typeface="ＤＦＧ新細丸ゴシック体" panose="020F0200000000000000" pitchFamily="50" charset="-128"/>
                <a:ea typeface="ＤＦＧ新細丸ゴシック体" panose="020F0200000000000000" pitchFamily="50" charset="-128"/>
              </a:rPr>
              <a:t>　団体管理型</a:t>
            </a:r>
          </a:p>
        </p:txBody>
      </p:sp>
      <p:sp>
        <p:nvSpPr>
          <p:cNvPr id="5" name="テキスト ボックス 4">
            <a:extLst>
              <a:ext uri="{FF2B5EF4-FFF2-40B4-BE49-F238E27FC236}">
                <a16:creationId xmlns="" xmlns:a16="http://schemas.microsoft.com/office/drawing/2014/main" id="{96532A5D-6A03-4790-98B6-7C8C2C8A2CAF}"/>
              </a:ext>
            </a:extLst>
          </p:cNvPr>
          <p:cNvSpPr txBox="1"/>
          <p:nvPr/>
        </p:nvSpPr>
        <p:spPr>
          <a:xfrm>
            <a:off x="816213" y="127352"/>
            <a:ext cx="4360985" cy="369332"/>
          </a:xfrm>
          <a:prstGeom prst="rect">
            <a:avLst/>
          </a:prstGeom>
          <a:noFill/>
        </p:spPr>
        <p:txBody>
          <a:bodyPr wrap="square" rtlCol="0">
            <a:spAutoFit/>
          </a:bodyPr>
          <a:lstStyle/>
          <a:p>
            <a:r>
              <a:rPr kumimoji="1" lang="ja-JP" altLang="en-US" b="1" dirty="0">
                <a:latin typeface="ＤＦＧ新細丸ゴシック体" panose="020F0200000000000000" pitchFamily="50" charset="-128"/>
                <a:ea typeface="ＤＦＧ新細丸ゴシック体" panose="020F0200000000000000" pitchFamily="50" charset="-128"/>
              </a:rPr>
              <a:t>２．外国人技能実習生の受入の方式</a:t>
            </a:r>
          </a:p>
        </p:txBody>
      </p:sp>
      <p:sp>
        <p:nvSpPr>
          <p:cNvPr id="6" name="テキスト ボックス 5">
            <a:extLst>
              <a:ext uri="{FF2B5EF4-FFF2-40B4-BE49-F238E27FC236}">
                <a16:creationId xmlns="" xmlns:a16="http://schemas.microsoft.com/office/drawing/2014/main" id="{00A9E5D2-F2AE-4B8C-B584-1590FAB29F18}"/>
              </a:ext>
            </a:extLst>
          </p:cNvPr>
          <p:cNvSpPr txBox="1"/>
          <p:nvPr/>
        </p:nvSpPr>
        <p:spPr>
          <a:xfrm>
            <a:off x="7772398" y="6579280"/>
            <a:ext cx="3131127" cy="253916"/>
          </a:xfrm>
          <a:prstGeom prst="rect">
            <a:avLst/>
          </a:prstGeom>
          <a:noFill/>
        </p:spPr>
        <p:txBody>
          <a:bodyPr wrap="square" rtlCol="0">
            <a:spAutoFit/>
          </a:bodyPr>
          <a:lstStyle/>
          <a:p>
            <a:pPr algn="ctr"/>
            <a:r>
              <a:rPr kumimoji="1" lang="ja-JP" altLang="en-US" sz="1050" dirty="0">
                <a:latin typeface="ＤＦＰ新細丸ゴシック体" panose="020F0200000000000000" pitchFamily="50" charset="-128"/>
                <a:ea typeface="ＤＦＰ新細丸ゴシック体" panose="020F0200000000000000" pitchFamily="50" charset="-128"/>
              </a:rPr>
              <a:t>出典：公益財団法人　国際研修協力機構</a:t>
            </a:r>
          </a:p>
        </p:txBody>
      </p:sp>
      <p:sp>
        <p:nvSpPr>
          <p:cNvPr id="8" name="テキスト ボックス 7">
            <a:extLst>
              <a:ext uri="{FF2B5EF4-FFF2-40B4-BE49-F238E27FC236}">
                <a16:creationId xmlns="" xmlns:a16="http://schemas.microsoft.com/office/drawing/2014/main" id="{201EB928-280A-4573-B7FD-BFADBA52517C}"/>
              </a:ext>
            </a:extLst>
          </p:cNvPr>
          <p:cNvSpPr txBox="1"/>
          <p:nvPr/>
        </p:nvSpPr>
        <p:spPr>
          <a:xfrm>
            <a:off x="11768445" y="6472044"/>
            <a:ext cx="320633"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4</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1019405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図 2">
            <a:extLst>
              <a:ext uri="{FF2B5EF4-FFF2-40B4-BE49-F238E27FC236}">
                <a16:creationId xmlns="" xmlns:a16="http://schemas.microsoft.com/office/drawing/2014/main" id="{40F76D12-023A-4AAA-9D48-1D4A0626C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1201" y="891404"/>
            <a:ext cx="7449590" cy="5696745"/>
          </a:xfrm>
          <a:prstGeom prst="rect">
            <a:avLst/>
          </a:prstGeom>
          <a:ln w="12700">
            <a:solidFill>
              <a:srgbClr val="000099"/>
            </a:solidFill>
          </a:ln>
        </p:spPr>
      </p:pic>
      <p:sp>
        <p:nvSpPr>
          <p:cNvPr id="4" name="テキスト ボックス 3">
            <a:extLst>
              <a:ext uri="{FF2B5EF4-FFF2-40B4-BE49-F238E27FC236}">
                <a16:creationId xmlns="" xmlns:a16="http://schemas.microsoft.com/office/drawing/2014/main" id="{911B3849-97E4-4FB4-810B-2212B1E59732}"/>
              </a:ext>
            </a:extLst>
          </p:cNvPr>
          <p:cNvSpPr txBox="1"/>
          <p:nvPr/>
        </p:nvSpPr>
        <p:spPr>
          <a:xfrm>
            <a:off x="971196" y="481559"/>
            <a:ext cx="6598656" cy="338554"/>
          </a:xfrm>
          <a:prstGeom prst="rect">
            <a:avLst/>
          </a:prstGeom>
          <a:noFill/>
        </p:spPr>
        <p:txBody>
          <a:bodyPr wrap="square" rtlCol="0">
            <a:spAutoFit/>
          </a:bodyPr>
          <a:lstStyle/>
          <a:p>
            <a:r>
              <a:rPr kumimoji="1" lang="en-US" altLang="ja-JP" sz="1600" b="1" dirty="0">
                <a:latin typeface="ＤＦＧ新細丸ゴシック体" panose="020F0200000000000000" pitchFamily="50" charset="-128"/>
                <a:ea typeface="ＤＦＧ新細丸ゴシック体" panose="020F0200000000000000" pitchFamily="50" charset="-128"/>
              </a:rPr>
              <a:t>(3)</a:t>
            </a:r>
            <a:r>
              <a:rPr kumimoji="1" lang="ja-JP" altLang="en-US" sz="1600" b="1" dirty="0">
                <a:latin typeface="ＤＦＧ新細丸ゴシック体" panose="020F0200000000000000" pitchFamily="50" charset="-128"/>
                <a:ea typeface="ＤＦＧ新細丸ゴシック体" panose="020F0200000000000000" pitchFamily="50" charset="-128"/>
              </a:rPr>
              <a:t>　技能実習生の入国から帰国</a:t>
            </a:r>
            <a:r>
              <a:rPr lang="ja-JP" altLang="en-US" sz="1600" b="1" dirty="0">
                <a:latin typeface="ＤＦＧ新細丸ゴシック体" panose="020F0200000000000000" pitchFamily="50" charset="-128"/>
                <a:ea typeface="ＤＦＧ新細丸ゴシック体" panose="020F0200000000000000" pitchFamily="50" charset="-128"/>
              </a:rPr>
              <a:t>までの流れ</a:t>
            </a:r>
            <a:r>
              <a:rPr kumimoji="1" lang="ja-JP" altLang="en-US" sz="1600" b="1" dirty="0">
                <a:latin typeface="ＤＦＧ新細丸ゴシック体" panose="020F0200000000000000" pitchFamily="50" charset="-128"/>
                <a:ea typeface="ＤＦＧ新細丸ゴシック体" panose="020F0200000000000000" pitchFamily="50" charset="-128"/>
              </a:rPr>
              <a:t>　</a:t>
            </a:r>
          </a:p>
        </p:txBody>
      </p:sp>
      <p:sp>
        <p:nvSpPr>
          <p:cNvPr id="5" name="テキスト ボックス 4">
            <a:extLst>
              <a:ext uri="{FF2B5EF4-FFF2-40B4-BE49-F238E27FC236}">
                <a16:creationId xmlns="" xmlns:a16="http://schemas.microsoft.com/office/drawing/2014/main" id="{2E212686-F735-46B8-A555-B5E46D72DD5D}"/>
              </a:ext>
            </a:extLst>
          </p:cNvPr>
          <p:cNvSpPr txBox="1"/>
          <p:nvPr/>
        </p:nvSpPr>
        <p:spPr>
          <a:xfrm>
            <a:off x="816213" y="71932"/>
            <a:ext cx="4360985" cy="369332"/>
          </a:xfrm>
          <a:prstGeom prst="rect">
            <a:avLst/>
          </a:prstGeom>
          <a:noFill/>
        </p:spPr>
        <p:txBody>
          <a:bodyPr wrap="square" rtlCol="0">
            <a:spAutoFit/>
          </a:bodyPr>
          <a:lstStyle/>
          <a:p>
            <a:r>
              <a:rPr kumimoji="1" lang="ja-JP" altLang="en-US" b="1" dirty="0">
                <a:latin typeface="ＤＦＧ新細丸ゴシック体" panose="020F0200000000000000" pitchFamily="50" charset="-128"/>
                <a:ea typeface="ＤＦＧ新細丸ゴシック体" panose="020F0200000000000000" pitchFamily="50" charset="-128"/>
              </a:rPr>
              <a:t>２．外国人技能実習生の受入の方式</a:t>
            </a:r>
          </a:p>
        </p:txBody>
      </p:sp>
      <p:sp>
        <p:nvSpPr>
          <p:cNvPr id="6" name="テキスト ボックス 5">
            <a:extLst>
              <a:ext uri="{FF2B5EF4-FFF2-40B4-BE49-F238E27FC236}">
                <a16:creationId xmlns="" xmlns:a16="http://schemas.microsoft.com/office/drawing/2014/main" id="{18302A25-32A5-4B5D-A19B-2895CBFF672A}"/>
              </a:ext>
            </a:extLst>
          </p:cNvPr>
          <p:cNvSpPr txBox="1"/>
          <p:nvPr/>
        </p:nvSpPr>
        <p:spPr>
          <a:xfrm>
            <a:off x="7772398" y="6579280"/>
            <a:ext cx="3131127" cy="253916"/>
          </a:xfrm>
          <a:prstGeom prst="rect">
            <a:avLst/>
          </a:prstGeom>
          <a:noFill/>
        </p:spPr>
        <p:txBody>
          <a:bodyPr wrap="square" rtlCol="0">
            <a:spAutoFit/>
          </a:bodyPr>
          <a:lstStyle/>
          <a:p>
            <a:pPr algn="ctr"/>
            <a:r>
              <a:rPr kumimoji="1" lang="ja-JP" altLang="en-US" sz="1050" dirty="0">
                <a:latin typeface="ＤＦＰ新細丸ゴシック体" panose="020F0200000000000000" pitchFamily="50" charset="-128"/>
                <a:ea typeface="ＤＦＰ新細丸ゴシック体" panose="020F0200000000000000" pitchFamily="50" charset="-128"/>
              </a:rPr>
              <a:t>出典：公益財団法人　国際研修協力機構</a:t>
            </a:r>
          </a:p>
        </p:txBody>
      </p:sp>
      <p:sp>
        <p:nvSpPr>
          <p:cNvPr id="8" name="テキスト ボックス 7">
            <a:extLst>
              <a:ext uri="{FF2B5EF4-FFF2-40B4-BE49-F238E27FC236}">
                <a16:creationId xmlns="" xmlns:a16="http://schemas.microsoft.com/office/drawing/2014/main" id="{BA295203-0270-41D6-9922-86D22FECDCBE}"/>
              </a:ext>
            </a:extLst>
          </p:cNvPr>
          <p:cNvSpPr txBox="1"/>
          <p:nvPr/>
        </p:nvSpPr>
        <p:spPr>
          <a:xfrm>
            <a:off x="11768445" y="6472044"/>
            <a:ext cx="320633"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5</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1987364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 xmlns:a16="http://schemas.microsoft.com/office/drawing/2014/main" id="{07FD5F2F-754F-427C-A8FE-B77EB93337FC}"/>
              </a:ext>
            </a:extLst>
          </p:cNvPr>
          <p:cNvSpPr/>
          <p:nvPr/>
        </p:nvSpPr>
        <p:spPr>
          <a:xfrm>
            <a:off x="789515" y="464014"/>
            <a:ext cx="2831122" cy="369332"/>
          </a:xfrm>
          <a:prstGeom prst="rect">
            <a:avLst/>
          </a:prstGeom>
        </p:spPr>
        <p:txBody>
          <a:bodyPr wrap="square">
            <a:spAutoFit/>
          </a:bodyPr>
          <a:lstStyle/>
          <a:p>
            <a:r>
              <a:rPr lang="ja-JP" altLang="en-US" b="1"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３．法令違反等の</a:t>
            </a:r>
            <a:r>
              <a:rPr lang="ja-JP" altLang="ja-JP" b="1"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状況</a:t>
            </a:r>
            <a:endParaRPr lang="ja-JP" altLang="ja-JP" b="1" kern="100" dirty="0">
              <a:effectLst/>
              <a:latin typeface="ＤＦＰ新細丸ゴシック体" panose="020F0200000000000000" pitchFamily="50" charset="-128"/>
              <a:ea typeface="ＤＦＰ新細丸ゴシック体" panose="020F0200000000000000" pitchFamily="50" charset="-128"/>
              <a:cs typeface="Times New Roman" panose="02020603050405020304" pitchFamily="18" charset="0"/>
            </a:endParaRPr>
          </a:p>
        </p:txBody>
      </p:sp>
      <p:pic>
        <p:nvPicPr>
          <p:cNvPr id="5" name="図 4">
            <a:extLst>
              <a:ext uri="{FF2B5EF4-FFF2-40B4-BE49-F238E27FC236}">
                <a16:creationId xmlns="" xmlns:a16="http://schemas.microsoft.com/office/drawing/2014/main" id="{FBACBAFC-F484-4BC0-A4ED-D13CE6EB80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0056" y="1476717"/>
            <a:ext cx="7487696" cy="4701243"/>
          </a:xfrm>
          <a:prstGeom prst="rect">
            <a:avLst/>
          </a:prstGeom>
          <a:ln w="12700">
            <a:solidFill>
              <a:srgbClr val="000099"/>
            </a:solidFill>
          </a:ln>
        </p:spPr>
      </p:pic>
      <p:sp>
        <p:nvSpPr>
          <p:cNvPr id="6" name="テキスト ボックス 5">
            <a:extLst>
              <a:ext uri="{FF2B5EF4-FFF2-40B4-BE49-F238E27FC236}">
                <a16:creationId xmlns="" xmlns:a16="http://schemas.microsoft.com/office/drawing/2014/main" id="{62FE12C8-F615-4FDD-8C69-D579D43C2AE5}"/>
              </a:ext>
            </a:extLst>
          </p:cNvPr>
          <p:cNvSpPr txBox="1"/>
          <p:nvPr/>
        </p:nvSpPr>
        <p:spPr>
          <a:xfrm>
            <a:off x="1007389" y="867905"/>
            <a:ext cx="8369085" cy="338554"/>
          </a:xfrm>
          <a:prstGeom prst="rect">
            <a:avLst/>
          </a:prstGeom>
          <a:noFill/>
        </p:spPr>
        <p:txBody>
          <a:bodyPr wrap="square" rtlCol="0">
            <a:spAutoFit/>
          </a:bodyPr>
          <a:lstStyle/>
          <a:p>
            <a:r>
              <a:rPr kumimoji="1" lang="en-US" altLang="ja-JP" sz="1600" b="1" dirty="0">
                <a:latin typeface="ＤＦＰ新細丸ゴシック体" panose="020F0200000000000000" pitchFamily="50" charset="-128"/>
                <a:ea typeface="ＤＦＰ新細丸ゴシック体" panose="020F0200000000000000" pitchFamily="50" charset="-128"/>
              </a:rPr>
              <a:t>(1)</a:t>
            </a:r>
            <a:r>
              <a:rPr kumimoji="1" lang="ja-JP" altLang="en-US" sz="1600" b="1" dirty="0">
                <a:latin typeface="ＤＦＰ新細丸ゴシック体" panose="020F0200000000000000" pitchFamily="50" charset="-128"/>
                <a:ea typeface="ＤＦＰ新細丸ゴシック体" panose="020F0200000000000000" pitchFamily="50" charset="-128"/>
              </a:rPr>
              <a:t>　監督指導状況　監督指導実施事業場数及び違反事業場数</a:t>
            </a:r>
          </a:p>
        </p:txBody>
      </p:sp>
      <p:sp>
        <p:nvSpPr>
          <p:cNvPr id="7" name="テキスト ボックス 6">
            <a:extLst>
              <a:ext uri="{FF2B5EF4-FFF2-40B4-BE49-F238E27FC236}">
                <a16:creationId xmlns="" xmlns:a16="http://schemas.microsoft.com/office/drawing/2014/main" id="{033AC1BB-40F3-40DE-BC36-CA22A859C1F6}"/>
              </a:ext>
            </a:extLst>
          </p:cNvPr>
          <p:cNvSpPr txBox="1"/>
          <p:nvPr/>
        </p:nvSpPr>
        <p:spPr>
          <a:xfrm>
            <a:off x="7398325" y="6448218"/>
            <a:ext cx="3131127" cy="253916"/>
          </a:xfrm>
          <a:prstGeom prst="rect">
            <a:avLst/>
          </a:prstGeom>
          <a:noFill/>
        </p:spPr>
        <p:txBody>
          <a:bodyPr wrap="square" rtlCol="0">
            <a:spAutoFit/>
          </a:bodyPr>
          <a:lstStyle/>
          <a:p>
            <a:pPr algn="ctr"/>
            <a:r>
              <a:rPr kumimoji="1" lang="ja-JP" altLang="en-US" sz="1050" dirty="0">
                <a:latin typeface="ＤＦＰ新細丸ゴシック体" panose="020F0200000000000000" pitchFamily="50" charset="-128"/>
                <a:ea typeface="ＤＦＰ新細丸ゴシック体" panose="020F0200000000000000" pitchFamily="50" charset="-128"/>
              </a:rPr>
              <a:t>出典：厚生労働省</a:t>
            </a:r>
          </a:p>
        </p:txBody>
      </p:sp>
      <p:sp>
        <p:nvSpPr>
          <p:cNvPr id="8" name="テキスト ボックス 7">
            <a:extLst>
              <a:ext uri="{FF2B5EF4-FFF2-40B4-BE49-F238E27FC236}">
                <a16:creationId xmlns="" xmlns:a16="http://schemas.microsoft.com/office/drawing/2014/main" id="{0B98B6FC-B8BD-4217-B7EB-9FD9B410DDEA}"/>
              </a:ext>
            </a:extLst>
          </p:cNvPr>
          <p:cNvSpPr txBox="1"/>
          <p:nvPr/>
        </p:nvSpPr>
        <p:spPr>
          <a:xfrm>
            <a:off x="11768445" y="6472044"/>
            <a:ext cx="320633"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6</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1282194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 xmlns:a16="http://schemas.microsoft.com/office/drawing/2014/main" id="{B1297811-780E-437E-8E6B-B55C84922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900" y="1320865"/>
            <a:ext cx="7958200" cy="5323122"/>
          </a:xfrm>
          <a:prstGeom prst="rect">
            <a:avLst/>
          </a:prstGeom>
          <a:ln w="12700">
            <a:solidFill>
              <a:srgbClr val="000099"/>
            </a:solidFill>
          </a:ln>
        </p:spPr>
      </p:pic>
      <p:sp>
        <p:nvSpPr>
          <p:cNvPr id="3" name="正方形/長方形 2">
            <a:extLst>
              <a:ext uri="{FF2B5EF4-FFF2-40B4-BE49-F238E27FC236}">
                <a16:creationId xmlns="" xmlns:a16="http://schemas.microsoft.com/office/drawing/2014/main" id="{14060D55-0646-414C-99D3-09B8B0C217A8}"/>
              </a:ext>
            </a:extLst>
          </p:cNvPr>
          <p:cNvSpPr/>
          <p:nvPr/>
        </p:nvSpPr>
        <p:spPr>
          <a:xfrm>
            <a:off x="789515" y="402022"/>
            <a:ext cx="2831122" cy="369332"/>
          </a:xfrm>
          <a:prstGeom prst="rect">
            <a:avLst/>
          </a:prstGeom>
        </p:spPr>
        <p:txBody>
          <a:bodyPr wrap="square">
            <a:spAutoFit/>
          </a:bodyPr>
          <a:lstStyle/>
          <a:p>
            <a:r>
              <a:rPr lang="ja-JP" altLang="en-US" b="1"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３．法令違反等の</a:t>
            </a:r>
            <a:r>
              <a:rPr lang="ja-JP" altLang="ja-JP" b="1"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状況</a:t>
            </a:r>
            <a:endParaRPr lang="ja-JP" altLang="ja-JP" b="1" kern="100" dirty="0">
              <a:effectLst/>
              <a:latin typeface="ＤＦＰ新細丸ゴシック体" panose="020F0200000000000000" pitchFamily="50" charset="-128"/>
              <a:ea typeface="ＤＦＰ新細丸ゴシック体" panose="020F0200000000000000" pitchFamily="50" charset="-128"/>
              <a:cs typeface="Times New Roman" panose="02020603050405020304" pitchFamily="18" charset="0"/>
            </a:endParaRPr>
          </a:p>
        </p:txBody>
      </p:sp>
      <p:sp>
        <p:nvSpPr>
          <p:cNvPr id="5" name="テキスト ボックス 4">
            <a:extLst>
              <a:ext uri="{FF2B5EF4-FFF2-40B4-BE49-F238E27FC236}">
                <a16:creationId xmlns="" xmlns:a16="http://schemas.microsoft.com/office/drawing/2014/main" id="{2A3B9941-C4F1-4045-9DA4-08309E4CDF43}"/>
              </a:ext>
            </a:extLst>
          </p:cNvPr>
          <p:cNvSpPr txBox="1"/>
          <p:nvPr/>
        </p:nvSpPr>
        <p:spPr>
          <a:xfrm>
            <a:off x="1007389" y="867905"/>
            <a:ext cx="8369085" cy="338554"/>
          </a:xfrm>
          <a:prstGeom prst="rect">
            <a:avLst/>
          </a:prstGeom>
          <a:noFill/>
        </p:spPr>
        <p:txBody>
          <a:bodyPr wrap="square" rtlCol="0">
            <a:spAutoFit/>
          </a:bodyPr>
          <a:lstStyle/>
          <a:p>
            <a:r>
              <a:rPr kumimoji="1" lang="en-US" altLang="ja-JP" sz="1600" b="1" dirty="0">
                <a:latin typeface="ＤＦＰ新細丸ゴシック体" panose="020F0200000000000000" pitchFamily="50" charset="-128"/>
                <a:ea typeface="ＤＦＰ新細丸ゴシック体" panose="020F0200000000000000" pitchFamily="50" charset="-128"/>
              </a:rPr>
              <a:t>(2)</a:t>
            </a:r>
            <a:r>
              <a:rPr kumimoji="1" lang="ja-JP" altLang="en-US" sz="1600" b="1" dirty="0">
                <a:latin typeface="ＤＦＰ新細丸ゴシック体" panose="020F0200000000000000" pitchFamily="50" charset="-128"/>
                <a:ea typeface="ＤＦＰ新細丸ゴシック体" panose="020F0200000000000000" pitchFamily="50" charset="-128"/>
              </a:rPr>
              <a:t>　監督指導状況　主な違反事項及び違反事業場数</a:t>
            </a:r>
          </a:p>
        </p:txBody>
      </p:sp>
      <p:sp>
        <p:nvSpPr>
          <p:cNvPr id="6" name="テキスト ボックス 5">
            <a:extLst>
              <a:ext uri="{FF2B5EF4-FFF2-40B4-BE49-F238E27FC236}">
                <a16:creationId xmlns="" xmlns:a16="http://schemas.microsoft.com/office/drawing/2014/main" id="{27B23A5E-4172-4300-9B87-4329CBA5650F}"/>
              </a:ext>
            </a:extLst>
          </p:cNvPr>
          <p:cNvSpPr txBox="1"/>
          <p:nvPr/>
        </p:nvSpPr>
        <p:spPr>
          <a:xfrm>
            <a:off x="7810910" y="6631435"/>
            <a:ext cx="3131127" cy="253916"/>
          </a:xfrm>
          <a:prstGeom prst="rect">
            <a:avLst/>
          </a:prstGeom>
          <a:noFill/>
        </p:spPr>
        <p:txBody>
          <a:bodyPr wrap="square" rtlCol="0">
            <a:spAutoFit/>
          </a:bodyPr>
          <a:lstStyle/>
          <a:p>
            <a:pPr algn="ctr"/>
            <a:r>
              <a:rPr kumimoji="1" lang="ja-JP" altLang="en-US" sz="1050" dirty="0">
                <a:latin typeface="ＤＦＰ新細丸ゴシック体" panose="020F0200000000000000" pitchFamily="50" charset="-128"/>
                <a:ea typeface="ＤＦＰ新細丸ゴシック体" panose="020F0200000000000000" pitchFamily="50" charset="-128"/>
              </a:rPr>
              <a:t>出典：厚生労働省</a:t>
            </a:r>
          </a:p>
        </p:txBody>
      </p:sp>
      <p:sp>
        <p:nvSpPr>
          <p:cNvPr id="8" name="テキスト ボックス 7">
            <a:extLst>
              <a:ext uri="{FF2B5EF4-FFF2-40B4-BE49-F238E27FC236}">
                <a16:creationId xmlns="" xmlns:a16="http://schemas.microsoft.com/office/drawing/2014/main" id="{DDBE1D92-FB40-469A-86CB-49F0A69D4BBB}"/>
              </a:ext>
            </a:extLst>
          </p:cNvPr>
          <p:cNvSpPr txBox="1"/>
          <p:nvPr/>
        </p:nvSpPr>
        <p:spPr>
          <a:xfrm>
            <a:off x="11768445" y="6472044"/>
            <a:ext cx="320633"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7</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253659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 xmlns:a16="http://schemas.microsoft.com/office/drawing/2014/main" id="{FBF59CDD-788B-4F8A-8F82-1154ACD6A1B3}"/>
              </a:ext>
            </a:extLst>
          </p:cNvPr>
          <p:cNvSpPr/>
          <p:nvPr/>
        </p:nvSpPr>
        <p:spPr>
          <a:xfrm>
            <a:off x="789515" y="402022"/>
            <a:ext cx="2831122" cy="369332"/>
          </a:xfrm>
          <a:prstGeom prst="rect">
            <a:avLst/>
          </a:prstGeom>
        </p:spPr>
        <p:txBody>
          <a:bodyPr wrap="square">
            <a:spAutoFit/>
          </a:bodyPr>
          <a:lstStyle/>
          <a:p>
            <a:r>
              <a:rPr lang="ja-JP" altLang="en-US" b="1"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３．法令違反等の</a:t>
            </a:r>
            <a:r>
              <a:rPr lang="ja-JP" altLang="ja-JP" b="1" kern="100" dirty="0">
                <a:latin typeface="ＤＦＰ新細丸ゴシック体" panose="020F0200000000000000" pitchFamily="50" charset="-128"/>
                <a:ea typeface="ＤＦＰ新細丸ゴシック体" panose="020F0200000000000000" pitchFamily="50" charset="-128"/>
                <a:cs typeface="Times New Roman" panose="02020603050405020304" pitchFamily="18" charset="0"/>
              </a:rPr>
              <a:t>状況</a:t>
            </a:r>
            <a:endParaRPr lang="ja-JP" altLang="ja-JP" b="1" kern="100" dirty="0">
              <a:effectLst/>
              <a:latin typeface="ＤＦＰ新細丸ゴシック体" panose="020F0200000000000000" pitchFamily="50" charset="-128"/>
              <a:ea typeface="ＤＦＰ新細丸ゴシック体" panose="020F0200000000000000" pitchFamily="50" charset="-128"/>
              <a:cs typeface="Times New Roman" panose="02020603050405020304" pitchFamily="18" charset="0"/>
            </a:endParaRPr>
          </a:p>
        </p:txBody>
      </p:sp>
      <p:sp>
        <p:nvSpPr>
          <p:cNvPr id="4" name="テキスト ボックス 3">
            <a:extLst>
              <a:ext uri="{FF2B5EF4-FFF2-40B4-BE49-F238E27FC236}">
                <a16:creationId xmlns="" xmlns:a16="http://schemas.microsoft.com/office/drawing/2014/main" id="{75DB3B3C-0C48-497D-A2E6-01163640DCDE}"/>
              </a:ext>
            </a:extLst>
          </p:cNvPr>
          <p:cNvSpPr txBox="1"/>
          <p:nvPr/>
        </p:nvSpPr>
        <p:spPr>
          <a:xfrm>
            <a:off x="1007389" y="805913"/>
            <a:ext cx="8369085" cy="338554"/>
          </a:xfrm>
          <a:prstGeom prst="rect">
            <a:avLst/>
          </a:prstGeom>
          <a:noFill/>
        </p:spPr>
        <p:txBody>
          <a:bodyPr wrap="square" rtlCol="0">
            <a:spAutoFit/>
          </a:bodyPr>
          <a:lstStyle/>
          <a:p>
            <a:r>
              <a:rPr kumimoji="1" lang="en-US" altLang="ja-JP" sz="1600" b="1" dirty="0">
                <a:latin typeface="ＤＦＰ新細丸ゴシック体" panose="020F0200000000000000" pitchFamily="50" charset="-128"/>
                <a:ea typeface="ＤＦＰ新細丸ゴシック体" panose="020F0200000000000000" pitchFamily="50" charset="-128"/>
              </a:rPr>
              <a:t>(3)</a:t>
            </a:r>
            <a:r>
              <a:rPr kumimoji="1" lang="ja-JP" altLang="en-US" sz="1600" b="1" dirty="0">
                <a:latin typeface="ＤＦＰ新細丸ゴシック体" panose="020F0200000000000000" pitchFamily="50" charset="-128"/>
                <a:ea typeface="ＤＦＰ新細丸ゴシック体" panose="020F0200000000000000" pitchFamily="50" charset="-128"/>
              </a:rPr>
              <a:t>　申告状況　技能実習生から労働基準監督機関へ</a:t>
            </a:r>
            <a:r>
              <a:rPr kumimoji="1" lang="ja-JP" altLang="en-US" sz="1600" b="1" dirty="0" smtClean="0">
                <a:latin typeface="ＤＦＰ新細丸ゴシック体" panose="020F0200000000000000" pitchFamily="50" charset="-128"/>
                <a:ea typeface="ＤＦＰ新細丸ゴシック体" panose="020F0200000000000000" pitchFamily="50" charset="-128"/>
              </a:rPr>
              <a:t>の法令違反</a:t>
            </a:r>
            <a:r>
              <a:rPr kumimoji="1" lang="ja-JP" altLang="en-US" sz="1600" b="1" dirty="0">
                <a:latin typeface="ＤＦＰ新細丸ゴシック体" panose="020F0200000000000000" pitchFamily="50" charset="-128"/>
                <a:ea typeface="ＤＦＰ新細丸ゴシック体" panose="020F0200000000000000" pitchFamily="50" charset="-128"/>
              </a:rPr>
              <a:t>是正の申告状況</a:t>
            </a:r>
          </a:p>
        </p:txBody>
      </p:sp>
      <p:pic>
        <p:nvPicPr>
          <p:cNvPr id="6" name="図 5">
            <a:extLst>
              <a:ext uri="{FF2B5EF4-FFF2-40B4-BE49-F238E27FC236}">
                <a16:creationId xmlns="" xmlns:a16="http://schemas.microsoft.com/office/drawing/2014/main" id="{840AC308-B34A-4201-B90B-AC05FA4C09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5007" y="1876810"/>
            <a:ext cx="7501985" cy="3786716"/>
          </a:xfrm>
          <a:prstGeom prst="rect">
            <a:avLst/>
          </a:prstGeom>
          <a:ln w="12700">
            <a:solidFill>
              <a:srgbClr val="000099"/>
            </a:solidFill>
          </a:ln>
        </p:spPr>
      </p:pic>
      <p:sp>
        <p:nvSpPr>
          <p:cNvPr id="5" name="テキスト ボックス 4">
            <a:extLst>
              <a:ext uri="{FF2B5EF4-FFF2-40B4-BE49-F238E27FC236}">
                <a16:creationId xmlns="" xmlns:a16="http://schemas.microsoft.com/office/drawing/2014/main" id="{37CE0674-3D3E-4C6F-ACD1-6F0F2AC17018}"/>
              </a:ext>
            </a:extLst>
          </p:cNvPr>
          <p:cNvSpPr txBox="1"/>
          <p:nvPr/>
        </p:nvSpPr>
        <p:spPr>
          <a:xfrm>
            <a:off x="7810910" y="5925129"/>
            <a:ext cx="3131127" cy="253916"/>
          </a:xfrm>
          <a:prstGeom prst="rect">
            <a:avLst/>
          </a:prstGeom>
          <a:noFill/>
        </p:spPr>
        <p:txBody>
          <a:bodyPr wrap="square" rtlCol="0">
            <a:spAutoFit/>
          </a:bodyPr>
          <a:lstStyle/>
          <a:p>
            <a:pPr algn="ctr"/>
            <a:r>
              <a:rPr kumimoji="1" lang="ja-JP" altLang="en-US" sz="1050" dirty="0">
                <a:latin typeface="ＤＦＰ新細丸ゴシック体" panose="020F0200000000000000" pitchFamily="50" charset="-128"/>
                <a:ea typeface="ＤＦＰ新細丸ゴシック体" panose="020F0200000000000000" pitchFamily="50" charset="-128"/>
              </a:rPr>
              <a:t>出典：厚生労働省</a:t>
            </a:r>
          </a:p>
        </p:txBody>
      </p:sp>
      <p:sp>
        <p:nvSpPr>
          <p:cNvPr id="8" name="テキスト ボックス 7">
            <a:extLst>
              <a:ext uri="{FF2B5EF4-FFF2-40B4-BE49-F238E27FC236}">
                <a16:creationId xmlns="" xmlns:a16="http://schemas.microsoft.com/office/drawing/2014/main" id="{149117EF-158E-4452-85A2-50703E1F5EE8}"/>
              </a:ext>
            </a:extLst>
          </p:cNvPr>
          <p:cNvSpPr txBox="1"/>
          <p:nvPr/>
        </p:nvSpPr>
        <p:spPr>
          <a:xfrm>
            <a:off x="11768445" y="6472044"/>
            <a:ext cx="320633" cy="261610"/>
          </a:xfrm>
          <a:prstGeom prst="rect">
            <a:avLst/>
          </a:prstGeom>
          <a:noFill/>
        </p:spPr>
        <p:txBody>
          <a:bodyPr wrap="square" rtlCol="0">
            <a:spAutoFit/>
          </a:bodyPr>
          <a:lstStyle/>
          <a:p>
            <a:pPr algn="ctr"/>
            <a:r>
              <a:rPr kumimoji="1" lang="en-US" altLang="ja-JP" sz="1100" dirty="0">
                <a:latin typeface="ＤＦＰ新細丸ゴシック体" panose="020F0200000000000000" pitchFamily="50" charset="-128"/>
                <a:ea typeface="ＤＦＰ新細丸ゴシック体" panose="020F0200000000000000" pitchFamily="50" charset="-128"/>
              </a:rPr>
              <a:t>8</a:t>
            </a:r>
            <a:endParaRPr kumimoji="1" lang="ja-JP" altLang="en-US" sz="1100" dirty="0">
              <a:latin typeface="ＤＦＰ新細丸ゴシック体" panose="020F0200000000000000" pitchFamily="50" charset="-128"/>
              <a:ea typeface="ＤＦＰ新細丸ゴシック体" panose="020F0200000000000000" pitchFamily="50" charset="-128"/>
            </a:endParaRPr>
          </a:p>
        </p:txBody>
      </p:sp>
    </p:spTree>
    <p:extLst>
      <p:ext uri="{BB962C8B-B14F-4D97-AF65-F5344CB8AC3E}">
        <p14:creationId xmlns:p14="http://schemas.microsoft.com/office/powerpoint/2010/main" val="8771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612</TotalTime>
  <Words>2161</Words>
  <Application>Microsoft Office PowerPoint</Application>
  <PresentationFormat>ユーザー設定</PresentationFormat>
  <Paragraphs>285</Paragraphs>
  <Slides>39</Slides>
  <Notes>1</Notes>
  <HiddenSlides>0</HiddenSlides>
  <MMClips>0</MMClips>
  <ScaleCrop>false</ScaleCrop>
  <HeadingPairs>
    <vt:vector size="4" baseType="variant">
      <vt:variant>
        <vt:lpstr>テーマ</vt:lpstr>
      </vt:variant>
      <vt:variant>
        <vt:i4>1</vt:i4>
      </vt:variant>
      <vt:variant>
        <vt:lpstr>スライド タイトル</vt:lpstr>
      </vt:variant>
      <vt:variant>
        <vt:i4>39</vt:i4>
      </vt:variant>
    </vt:vector>
  </HeadingPairs>
  <TitlesOfParts>
    <vt:vector size="40" baseType="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Ⅲ.「繊維産業における外国人技能実習の適正な実施等のための取組」の概要</vt:lpstr>
      <vt:lpstr>PowerPoint プレゼンテーション</vt:lpstr>
      <vt:lpstr>２．繊維産業技能実習事業協議会の構成員等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阿部 旭</dc:creator>
  <cp:lastModifiedBy>OWNER</cp:lastModifiedBy>
  <cp:revision>63</cp:revision>
  <dcterms:created xsi:type="dcterms:W3CDTF">2018-08-30T05:30:30Z</dcterms:created>
  <dcterms:modified xsi:type="dcterms:W3CDTF">2018-10-03T06:02:36Z</dcterms:modified>
</cp:coreProperties>
</file>